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1" r:id="rId1"/>
  </p:sldMasterIdLst>
  <p:notesMasterIdLst>
    <p:notesMasterId r:id="rId19"/>
  </p:notesMasterIdLst>
  <p:handoutMasterIdLst>
    <p:handoutMasterId r:id="rId20"/>
  </p:handoutMasterIdLst>
  <p:sldIdLst>
    <p:sldId id="543" r:id="rId2"/>
    <p:sldId id="1446" r:id="rId3"/>
    <p:sldId id="1412" r:id="rId4"/>
    <p:sldId id="1433" r:id="rId5"/>
    <p:sldId id="1434" r:id="rId6"/>
    <p:sldId id="1435" r:id="rId7"/>
    <p:sldId id="1439" r:id="rId8"/>
    <p:sldId id="1437" r:id="rId9"/>
    <p:sldId id="1404" r:id="rId10"/>
    <p:sldId id="1447" r:id="rId11"/>
    <p:sldId id="1432" r:id="rId12"/>
    <p:sldId id="1445" r:id="rId13"/>
    <p:sldId id="1279" r:id="rId14"/>
    <p:sldId id="1436" r:id="rId15"/>
    <p:sldId id="1424" r:id="rId16"/>
    <p:sldId id="1429" r:id="rId17"/>
    <p:sldId id="1431"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4251D5-823E-734E-4002-B4BE55E9B153}" name="Nathanael Sheehan" initials="NS" userId="bZmV2W+Epgtwwufmbjyh1Q7MRzWqdIiL4H1mIsV6UoE="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0C3298-11A9-4E1D-B023-B625105266E9}" v="149" dt="2023-05-26T10:23:13.403"/>
    <p1510:client id="{6CAB02AA-AA43-4C18-8323-2E34B5E75E1A}" v="4" dt="2023-06-02T00:24:56.258"/>
    <p1510:client id="{ACF4E978-A468-46C2-A148-E9C99B049415}" v="20" dt="2023-06-01T09:36:22.5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706"/>
    <p:restoredTop sz="87566"/>
  </p:normalViewPr>
  <p:slideViewPr>
    <p:cSldViewPr snapToGrid="0" snapToObjects="1">
      <p:cViewPr varScale="1">
        <p:scale>
          <a:sx n="104" d="100"/>
          <a:sy n="104" d="100"/>
        </p:scale>
        <p:origin x="1146"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A64E9F-BED8-6041-BE19-764765B66E09}" type="datetimeFigureOut">
              <a:rPr lang="en-GB" smtClean="0"/>
              <a:t>11/07/2023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15C41C-0EDA-934D-9C1B-020B2B7916B3}" type="slidenum">
              <a:rPr lang="en-GB" smtClean="0"/>
              <a:t>‹#›</a:t>
            </a:fld>
            <a:endParaRPr lang="en-GB"/>
          </a:p>
        </p:txBody>
      </p:sp>
    </p:spTree>
    <p:extLst>
      <p:ext uri="{BB962C8B-B14F-4D97-AF65-F5344CB8AC3E}">
        <p14:creationId xmlns:p14="http://schemas.microsoft.com/office/powerpoint/2010/main" val="1480095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8D88B5-2461-1B4F-9EE4-EDAFE4A01745}" type="datetimeFigureOut">
              <a:rPr lang="en-US" smtClean="0"/>
              <a:t>7/11/2023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E67264-4BAD-5F4A-B589-AB319E424648}" type="slidenum">
              <a:rPr lang="en-US" smtClean="0"/>
              <a:t>‹#›</a:t>
            </a:fld>
            <a:endParaRPr lang="en-US"/>
          </a:p>
        </p:txBody>
      </p:sp>
    </p:spTree>
    <p:extLst>
      <p:ext uri="{BB962C8B-B14F-4D97-AF65-F5344CB8AC3E}">
        <p14:creationId xmlns:p14="http://schemas.microsoft.com/office/powerpoint/2010/main" val="29419109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ab.flavoursofopen.science/"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creativecommons.org/licenses/by/4.0/"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B32EB57-8250-554B-BD18-949E60390826}" type="slidenum">
              <a:rPr lang="en-US" smtClean="0"/>
              <a:pPr/>
              <a:t>1</a:t>
            </a:fld>
            <a:endParaRPr lang="en-US"/>
          </a:p>
        </p:txBody>
      </p:sp>
    </p:spTree>
    <p:extLst>
      <p:ext uri="{BB962C8B-B14F-4D97-AF65-F5344CB8AC3E}">
        <p14:creationId xmlns:p14="http://schemas.microsoft.com/office/powerpoint/2010/main" val="3576803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Launched on 100 year </a:t>
            </a:r>
            <a:r>
              <a:rPr lang="en-GB" dirty="0" err="1"/>
              <a:t>anniverdsary</a:t>
            </a:r>
            <a:r>
              <a:rPr lang="en-GB" dirty="0"/>
              <a:t> of 1918 Spanish flu</a:t>
            </a:r>
          </a:p>
          <a:p>
            <a:endParaRPr lang="en-GB" dirty="0"/>
          </a:p>
          <a:p>
            <a:r>
              <a:rPr lang="en-GB" dirty="0"/>
              <a:t>Based </a:t>
            </a:r>
            <a:r>
              <a:rPr lang="en-GB" dirty="0" err="1"/>
              <a:t>inGermany</a:t>
            </a:r>
            <a:r>
              <a:rPr lang="en-GB" dirty="0"/>
              <a:t>, now financed through agreement across private and public contributors (e.g. FIOCRUZ) </a:t>
            </a:r>
          </a:p>
          <a:p>
            <a:endParaRPr lang="en-GB" dirty="0"/>
          </a:p>
          <a:p>
            <a:r>
              <a:rPr lang="en-GB" dirty="0"/>
              <a:t>Since its launch GISAID plays an essential role in the sharing of data among the WHO Collaborating </a:t>
            </a:r>
            <a:r>
              <a:rPr lang="en-GB" dirty="0" err="1"/>
              <a:t>Centers</a:t>
            </a:r>
            <a:r>
              <a:rPr lang="en-GB" dirty="0"/>
              <a:t> and National Influenza </a:t>
            </a:r>
            <a:r>
              <a:rPr lang="en-GB" dirty="0" err="1"/>
              <a:t>Centers</a:t>
            </a:r>
            <a:r>
              <a:rPr lang="en-GB" dirty="0"/>
              <a:t> for the bi-annual influenza vaccine virus recommendations by the WHO Global Influenza Surveillance and Response System (GISRS).</a:t>
            </a:r>
          </a:p>
          <a:p>
            <a:r>
              <a:rPr lang="en-GB" dirty="0"/>
              <a:t>* = I have two books and several articles on this issue, illustrating this with very in-depth examples, but no time now!</a:t>
            </a:r>
            <a:endParaRPr lang="en-US" dirty="0"/>
          </a:p>
        </p:txBody>
      </p:sp>
      <p:sp>
        <p:nvSpPr>
          <p:cNvPr id="4" name="Slide Number Placeholder 3"/>
          <p:cNvSpPr>
            <a:spLocks noGrp="1"/>
          </p:cNvSpPr>
          <p:nvPr>
            <p:ph type="sldNum" sz="quarter" idx="5"/>
          </p:nvPr>
        </p:nvSpPr>
        <p:spPr/>
        <p:txBody>
          <a:bodyPr/>
          <a:lstStyle/>
          <a:p>
            <a:fld id="{7098A768-DBBB-0342-8162-751F89B42C71}" type="slidenum">
              <a:rPr lang="en-US" smtClean="0"/>
              <a:t>4</a:t>
            </a:fld>
            <a:endParaRPr lang="en-US"/>
          </a:p>
        </p:txBody>
      </p:sp>
    </p:spTree>
    <p:extLst>
      <p:ext uri="{BB962C8B-B14F-4D97-AF65-F5344CB8AC3E}">
        <p14:creationId xmlns:p14="http://schemas.microsoft.com/office/powerpoint/2010/main" val="3528229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a:t>
            </a:r>
            <a:r>
              <a:rPr lang="en-GB" dirty="0" err="1"/>
              <a:t>inGermany</a:t>
            </a:r>
            <a:r>
              <a:rPr lang="en-GB" dirty="0"/>
              <a:t>, now financed through agreement across private and public contributors (e.g. FIOCRUZ) </a:t>
            </a:r>
          </a:p>
          <a:p>
            <a:endParaRPr lang="en-GB" dirty="0"/>
          </a:p>
          <a:p>
            <a:r>
              <a:rPr lang="en-GB" dirty="0"/>
              <a:t>Since its launch GISAID plays an essential role in the sharing of data among the WHO Collaborating </a:t>
            </a:r>
            <a:r>
              <a:rPr lang="en-GB" dirty="0" err="1"/>
              <a:t>Centers</a:t>
            </a:r>
            <a:r>
              <a:rPr lang="en-GB" dirty="0"/>
              <a:t> and National Influenza </a:t>
            </a:r>
            <a:r>
              <a:rPr lang="en-GB" dirty="0" err="1"/>
              <a:t>Centers</a:t>
            </a:r>
            <a:r>
              <a:rPr lang="en-GB" dirty="0"/>
              <a:t> for the bi-annual influenza vaccine virus recommendations by the WHO Global Influenza Surveillance and Response System (GISRS).</a:t>
            </a:r>
          </a:p>
          <a:p>
            <a:r>
              <a:rPr lang="en-GB" dirty="0"/>
              <a:t>* = I have two books and several articles on this issue, illustrating this with very in-depth examples, but no time now!</a:t>
            </a:r>
            <a:endParaRPr lang="en-US" dirty="0"/>
          </a:p>
        </p:txBody>
      </p:sp>
      <p:sp>
        <p:nvSpPr>
          <p:cNvPr id="4" name="Slide Number Placeholder 3"/>
          <p:cNvSpPr>
            <a:spLocks noGrp="1"/>
          </p:cNvSpPr>
          <p:nvPr>
            <p:ph type="sldNum" sz="quarter" idx="5"/>
          </p:nvPr>
        </p:nvSpPr>
        <p:spPr/>
        <p:txBody>
          <a:bodyPr/>
          <a:lstStyle/>
          <a:p>
            <a:fld id="{7098A768-DBBB-0342-8162-751F89B42C71}" type="slidenum">
              <a:rPr lang="en-US" smtClean="0"/>
              <a:t>5</a:t>
            </a:fld>
            <a:endParaRPr lang="en-US"/>
          </a:p>
        </p:txBody>
      </p:sp>
    </p:spTree>
    <p:extLst>
      <p:ext uri="{BB962C8B-B14F-4D97-AF65-F5344CB8AC3E}">
        <p14:creationId xmlns:p14="http://schemas.microsoft.com/office/powerpoint/2010/main" val="352372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unleash the fast flow of research advances” the scientific community must remove all formal barriers which restrict data sharing and share all SARS-CoV-2 genome sequences to one of a triad of state genomic surveillance programs (EBI, The GenBank of USA and the DNA Data Bank of Japan)</a:t>
            </a:r>
          </a:p>
          <a:p>
            <a:endParaRPr lang="en-US" dirty="0"/>
          </a:p>
        </p:txBody>
      </p:sp>
      <p:sp>
        <p:nvSpPr>
          <p:cNvPr id="4" name="Slide Number Placeholder 3"/>
          <p:cNvSpPr>
            <a:spLocks noGrp="1"/>
          </p:cNvSpPr>
          <p:nvPr>
            <p:ph type="sldNum" sz="quarter" idx="5"/>
          </p:nvPr>
        </p:nvSpPr>
        <p:spPr/>
        <p:txBody>
          <a:bodyPr/>
          <a:lstStyle/>
          <a:p>
            <a:fld id="{DAE67264-4BAD-5F4A-B589-AB319E424648}" type="slidenum">
              <a:rPr lang="en-US" smtClean="0"/>
              <a:t>6</a:t>
            </a:fld>
            <a:endParaRPr lang="en-US"/>
          </a:p>
        </p:txBody>
      </p:sp>
    </p:spTree>
    <p:extLst>
      <p:ext uri="{BB962C8B-B14F-4D97-AF65-F5344CB8AC3E}">
        <p14:creationId xmlns:p14="http://schemas.microsoft.com/office/powerpoint/2010/main" val="1961478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unleash the fast flow of research advances” the scientific community must remove all formal barriers which restrict data sharing and share all SARS-CoV-2 genome sequences to one of a triad of state genomic surveillance programs (EBI, The GenBank of USA and the DNA Data Bank of Japan)</a:t>
            </a:r>
          </a:p>
          <a:p>
            <a:endParaRPr lang="en-US" dirty="0"/>
          </a:p>
        </p:txBody>
      </p:sp>
      <p:sp>
        <p:nvSpPr>
          <p:cNvPr id="4" name="Slide Number Placeholder 3"/>
          <p:cNvSpPr>
            <a:spLocks noGrp="1"/>
          </p:cNvSpPr>
          <p:nvPr>
            <p:ph type="sldNum" sz="quarter" idx="5"/>
          </p:nvPr>
        </p:nvSpPr>
        <p:spPr/>
        <p:txBody>
          <a:bodyPr/>
          <a:lstStyle/>
          <a:p>
            <a:fld id="{DAE67264-4BAD-5F4A-B589-AB319E424648}" type="slidenum">
              <a:rPr lang="en-US" smtClean="0"/>
              <a:t>8</a:t>
            </a:fld>
            <a:endParaRPr lang="en-US"/>
          </a:p>
        </p:txBody>
      </p:sp>
    </p:spTree>
    <p:extLst>
      <p:ext uri="{BB962C8B-B14F-4D97-AF65-F5344CB8AC3E}">
        <p14:creationId xmlns:p14="http://schemas.microsoft.com/office/powerpoint/2010/main" val="216133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Archictecture</a:t>
            </a:r>
            <a:r>
              <a:rPr lang="en-GB" dirty="0"/>
              <a:t> </a:t>
            </a:r>
          </a:p>
        </p:txBody>
      </p:sp>
      <p:sp>
        <p:nvSpPr>
          <p:cNvPr id="4" name="Slide Number Placeholder 3"/>
          <p:cNvSpPr>
            <a:spLocks noGrp="1"/>
          </p:cNvSpPr>
          <p:nvPr>
            <p:ph type="sldNum" sz="quarter" idx="5"/>
          </p:nvPr>
        </p:nvSpPr>
        <p:spPr/>
        <p:txBody>
          <a:bodyPr/>
          <a:lstStyle/>
          <a:p>
            <a:fld id="{DAE67264-4BAD-5F4A-B589-AB319E424648}" type="slidenum">
              <a:rPr lang="en-US" smtClean="0"/>
              <a:t>10</a:t>
            </a:fld>
            <a:endParaRPr lang="en-US"/>
          </a:p>
        </p:txBody>
      </p:sp>
    </p:spTree>
    <p:extLst>
      <p:ext uri="{BB962C8B-B14F-4D97-AF65-F5344CB8AC3E}">
        <p14:creationId xmlns:p14="http://schemas.microsoft.com/office/powerpoint/2010/main" val="2329362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AE67264-4BAD-5F4A-B589-AB319E424648}" type="slidenum">
              <a:rPr lang="en-US" smtClean="0"/>
              <a:t>12</a:t>
            </a:fld>
            <a:endParaRPr lang="en-US"/>
          </a:p>
        </p:txBody>
      </p:sp>
    </p:spTree>
    <p:extLst>
      <p:ext uri="{BB962C8B-B14F-4D97-AF65-F5344CB8AC3E}">
        <p14:creationId xmlns:p14="http://schemas.microsoft.com/office/powerpoint/2010/main" val="3436584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e.g. protection of vulnerable / discriminated researchers; fields using sensitive data and/or materials </a:t>
            </a:r>
          </a:p>
          <a:p>
            <a:endParaRPr lang="en-GB"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err="1"/>
              <a:t>Leonelli</a:t>
            </a:r>
            <a:r>
              <a:rPr lang="en-US" sz="1200" dirty="0"/>
              <a:t> 2010, 2013, 2016, 2018, 2019, 2020, 2021.. I am like a broken disk</a:t>
            </a:r>
            <a:endParaRPr lang="en-GB" dirty="0">
              <a:hlinkClick r:id="" action="ppaction://noaction"/>
            </a:endParaRPr>
          </a:p>
          <a:p>
            <a:endParaRPr lang="en-GB" dirty="0">
              <a:hlinkClick r:id="" action="ppaction://noaction"/>
            </a:endParaRPr>
          </a:p>
          <a:p>
            <a:r>
              <a:rPr lang="en-GB" dirty="0">
                <a:hlinkClick r:id="" action="ppaction://noaction"/>
              </a:rPr>
              <a:t>openLab </a:t>
            </a:r>
            <a:r>
              <a:rPr lang="en-GB" dirty="0"/>
              <a:t>des </a:t>
            </a:r>
            <a:r>
              <a:rPr lang="en-GB" dirty="0" err="1"/>
              <a:t>Universitätskolleg</a:t>
            </a:r>
            <a:r>
              <a:rPr lang="en-GB" dirty="0"/>
              <a:t> DIGITAL der Universität Hamburg.</a:t>
            </a:r>
          </a:p>
          <a:p>
            <a:r>
              <a:rPr lang="en-GB" dirty="0"/>
              <a:t>Quelle </a:t>
            </a:r>
            <a:r>
              <a:rPr lang="en-GB" dirty="0" err="1"/>
              <a:t>Titelbild</a:t>
            </a:r>
            <a:r>
              <a:rPr lang="en-GB" dirty="0"/>
              <a:t>: "With Openness comes increased responsibility" - sketch by Bryan M Mathers (@</a:t>
            </a:r>
            <a:r>
              <a:rPr lang="en-GB" dirty="0" err="1"/>
              <a:t>bryanMMathers</a:t>
            </a:r>
            <a:r>
              <a:rPr lang="en-GB" dirty="0"/>
              <a:t>), under a </a:t>
            </a:r>
            <a:r>
              <a:rPr lang="en-GB" dirty="0">
                <a:hlinkClick r:id="rId4"/>
              </a:rPr>
              <a:t>CC-BY 4.0</a:t>
            </a:r>
            <a:r>
              <a:rPr lang="en-GB" dirty="0"/>
              <a:t> licence https://</a:t>
            </a:r>
            <a:r>
              <a:rPr lang="en-GB" dirty="0" err="1"/>
              <a:t>lab.flavoursofopen.science</a:t>
            </a:r>
            <a:r>
              <a:rPr lang="en-GB" dirty="0"/>
              <a:t>/nachlese-oer17-london-uk-05-06-april-2017/ </a:t>
            </a:r>
            <a:endParaRPr lang="en-US" dirty="0"/>
          </a:p>
        </p:txBody>
      </p:sp>
      <p:sp>
        <p:nvSpPr>
          <p:cNvPr id="4" name="Slide Number Placeholder 3"/>
          <p:cNvSpPr>
            <a:spLocks noGrp="1"/>
          </p:cNvSpPr>
          <p:nvPr>
            <p:ph type="sldNum" sz="quarter" idx="5"/>
          </p:nvPr>
        </p:nvSpPr>
        <p:spPr/>
        <p:txBody>
          <a:bodyPr/>
          <a:lstStyle/>
          <a:p>
            <a:fld id="{F0224DC0-33BE-EC44-9A9C-E45CCD904917}" type="slidenum">
              <a:rPr lang="en-US" smtClean="0"/>
              <a:t>13</a:t>
            </a:fld>
            <a:endParaRPr lang="en-US"/>
          </a:p>
        </p:txBody>
      </p:sp>
    </p:spTree>
    <p:extLst>
      <p:ext uri="{BB962C8B-B14F-4D97-AF65-F5344CB8AC3E}">
        <p14:creationId xmlns:p14="http://schemas.microsoft.com/office/powerpoint/2010/main" val="4177789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0224DC0-33BE-EC44-9A9C-E45CCD904917}" type="slidenum">
              <a:rPr lang="en-US" smtClean="0"/>
              <a:t>17</a:t>
            </a:fld>
            <a:endParaRPr lang="en-US"/>
          </a:p>
        </p:txBody>
      </p:sp>
    </p:spTree>
    <p:extLst>
      <p:ext uri="{BB962C8B-B14F-4D97-AF65-F5344CB8AC3E}">
        <p14:creationId xmlns:p14="http://schemas.microsoft.com/office/powerpoint/2010/main" val="2105998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a:t>Click to edit Master title style</a:t>
            </a:r>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a:t>Click to edit Master subtitle style</a:t>
            </a:r>
          </a:p>
        </p:txBody>
      </p:sp>
      <p:sp>
        <p:nvSpPr>
          <p:cNvPr id="4" name="Date Placeholder 3"/>
          <p:cNvSpPr>
            <a:spLocks noGrp="1"/>
          </p:cNvSpPr>
          <p:nvPr>
            <p:ph type="dt" sz="half" idx="10"/>
          </p:nvPr>
        </p:nvSpPr>
        <p:spPr/>
        <p:txBody>
          <a:bodyPr/>
          <a:lstStyle/>
          <a:p>
            <a:fld id="{BF01D05D-B085-2640-B1F7-8AC1F17C4666}"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D20DFC-E2D5-4BD6-B744-D8DEEAB5F7C2}" type="slidenum">
              <a:rPr lang="en-US" smtClean="0"/>
              <a:pPr/>
              <a:t>‹#›</a:t>
            </a:fld>
            <a:endParaRPr lang="en-US" dirty="0"/>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01D05D-B085-2640-B1F7-8AC1F17C4666}"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01D05D-B085-2640-B1F7-8AC1F17C4666}" type="datetimeFigureOut">
              <a:rPr lang="en-US" smtClean="0"/>
              <a:t>7/11/2023</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F01D05D-B085-2640-B1F7-8AC1F17C4666}"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a:t>Click to edit Master title style</a:t>
            </a:r>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BF01D05D-B085-2640-B1F7-8AC1F17C4666}" type="datetimeFigureOut">
              <a:rPr lang="en-US" smtClean="0"/>
              <a:t>7/11/2023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B9C7A3-D570-974A-BD3D-E7476CE5D48D}"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BF01D05D-B085-2640-B1F7-8AC1F17C4666}"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BF01D05D-B085-2640-B1F7-8AC1F17C4666}" type="datetimeFigureOut">
              <a:rPr lang="en-US" smtClean="0"/>
              <a:t>7/11/2023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BF01D05D-B085-2640-B1F7-8AC1F17C4666}" type="datetimeFigureOut">
              <a:rPr lang="en-US" smtClean="0"/>
              <a:t>7/11/2023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D05D-B085-2640-B1F7-8AC1F17C4666}" type="datetimeFigureOut">
              <a:rPr lang="en-US" smtClean="0"/>
              <a:t>7/11/2023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B9C7A3-D570-974A-BD3D-E7476CE5D48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a:t>Click to edit Master title style</a:t>
            </a:r>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F01D05D-B085-2640-B1F7-8AC1F17C4666}" type="datetimeFigureOut">
              <a:rPr lang="en-US" smtClean="0"/>
              <a:t>7/11/2023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B9C7A3-D570-974A-BD3D-E7476CE5D48D}" type="slidenum">
              <a:rPr lang="en-US" smtClean="0"/>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a:t>Click to edit Master title style</a:t>
            </a:r>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a:t>Drag picture to placeholder or click icon to add</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BF01D05D-B085-2640-B1F7-8AC1F17C4666}" type="datetimeFigureOut">
              <a:rPr lang="en-US" smtClean="0"/>
              <a:t>7/11/2023</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E0B9C7A3-D570-974A-BD3D-E7476CE5D48D}"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a:t>Click to edit Master title style</a:t>
            </a:r>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BF01D05D-B085-2640-B1F7-8AC1F17C4666}" type="datetimeFigureOut">
              <a:rPr lang="en-US" smtClean="0"/>
              <a:t>7/11/2023</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E0B9C7A3-D570-974A-BD3D-E7476CE5D48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jp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lab.flavoursofopen.scienc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bundesgesundheitsministerium.de/ministerium/meldungen/2018/juni/gisaid.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1" y="3165864"/>
            <a:ext cx="8528850" cy="1794369"/>
          </a:xfrm>
        </p:spPr>
        <p:txBody>
          <a:bodyPr>
            <a:noAutofit/>
          </a:bodyPr>
          <a:lstStyle/>
          <a:p>
            <a:r>
              <a:rPr lang="en-GB" sz="4000" b="1" dirty="0">
                <a:solidFill>
                  <a:srgbClr val="FFC000"/>
                </a:solidFill>
                <a:effectLst/>
                <a:latin typeface="Calibri" panose="020F0502020204030204" pitchFamily="34" charset="0"/>
                <a:ea typeface="Times New Roman" panose="02020603050405020304" pitchFamily="18" charset="0"/>
                <a:cs typeface="Calibri" panose="020F0502020204030204" pitchFamily="34" charset="0"/>
              </a:rPr>
              <a:t>COVID-19 Genomic Data: Diverse Enough?</a:t>
            </a:r>
            <a:endParaRPr lang="en-US" sz="8000" dirty="0">
              <a:solidFill>
                <a:srgbClr val="FFC000"/>
              </a:solidFill>
            </a:endParaRPr>
          </a:p>
        </p:txBody>
      </p:sp>
      <p:sp>
        <p:nvSpPr>
          <p:cNvPr id="3" name="Subtitle 2"/>
          <p:cNvSpPr>
            <a:spLocks noGrp="1"/>
          </p:cNvSpPr>
          <p:nvPr>
            <p:ph type="subTitle" idx="1"/>
          </p:nvPr>
        </p:nvSpPr>
        <p:spPr>
          <a:xfrm>
            <a:off x="146735" y="5292436"/>
            <a:ext cx="7168887" cy="1413164"/>
          </a:xfrm>
        </p:spPr>
        <p:txBody>
          <a:bodyPr>
            <a:normAutofit/>
          </a:bodyPr>
          <a:lstStyle/>
          <a:p>
            <a:r>
              <a:rPr lang="en-US" dirty="0"/>
              <a:t>Nathanael Sheehan</a:t>
            </a:r>
          </a:p>
          <a:p>
            <a:r>
              <a:rPr lang="en-US" dirty="0"/>
              <a:t>Exeter Centre for the Study of Life Sciences </a:t>
            </a:r>
          </a:p>
          <a:p>
            <a:r>
              <a:rPr lang="en-US" dirty="0"/>
              <a:t>(</a:t>
            </a:r>
            <a:r>
              <a:rPr lang="en-US" dirty="0" err="1"/>
              <a:t>Egenis</a:t>
            </a:r>
            <a:r>
              <a:rPr lang="en-US" dirty="0"/>
              <a:t>), University of Exeter</a:t>
            </a:r>
          </a:p>
          <a:p>
            <a:r>
              <a:rPr lang="en-US" dirty="0"/>
              <a:t>@thanaelsheehan</a:t>
            </a:r>
          </a:p>
        </p:txBody>
      </p:sp>
      <p:pic>
        <p:nvPicPr>
          <p:cNvPr id="4" name="Picture 3"/>
          <p:cNvPicPr>
            <a:picLocks noChangeAspect="1"/>
          </p:cNvPicPr>
          <p:nvPr/>
        </p:nvPicPr>
        <p:blipFill>
          <a:blip r:embed="rId3"/>
          <a:stretch>
            <a:fillRect/>
          </a:stretch>
        </p:blipFill>
        <p:spPr>
          <a:xfrm>
            <a:off x="146735" y="1173121"/>
            <a:ext cx="1623594" cy="1553589"/>
          </a:xfrm>
          <a:prstGeom prst="rect">
            <a:avLst/>
          </a:prstGeom>
        </p:spPr>
      </p:pic>
      <p:pic>
        <p:nvPicPr>
          <p:cNvPr id="8" name="Picture 7"/>
          <p:cNvPicPr>
            <a:picLocks noChangeAspect="1"/>
          </p:cNvPicPr>
          <p:nvPr/>
        </p:nvPicPr>
        <p:blipFill>
          <a:blip r:embed="rId4"/>
          <a:stretch>
            <a:fillRect/>
          </a:stretch>
        </p:blipFill>
        <p:spPr>
          <a:xfrm>
            <a:off x="105473" y="211444"/>
            <a:ext cx="2671028" cy="792405"/>
          </a:xfrm>
          <a:prstGeom prst="rect">
            <a:avLst/>
          </a:prstGeom>
        </p:spPr>
      </p:pic>
      <p:pic>
        <p:nvPicPr>
          <p:cNvPr id="5" name="Picture 4" descr="EGENIS LOGO COLOU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4028" y="5357106"/>
            <a:ext cx="1209624" cy="1225378"/>
          </a:xfrm>
          <a:prstGeom prst="rect">
            <a:avLst/>
          </a:prstGeom>
        </p:spPr>
      </p:pic>
      <p:sp>
        <p:nvSpPr>
          <p:cNvPr id="7" name="AutoShape 2" descr="mage result for ESRC"/>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8EEEA264-BDCD-544A-86E8-3A4EBD47DDC6}"/>
              </a:ext>
            </a:extLst>
          </p:cNvPr>
          <p:cNvPicPr>
            <a:picLocks noChangeAspect="1"/>
          </p:cNvPicPr>
          <p:nvPr/>
        </p:nvPicPr>
        <p:blipFill>
          <a:blip r:embed="rId6"/>
          <a:stretch>
            <a:fillRect/>
          </a:stretch>
        </p:blipFill>
        <p:spPr>
          <a:xfrm>
            <a:off x="3172329" y="304800"/>
            <a:ext cx="1117697" cy="496754"/>
          </a:xfrm>
          <a:prstGeom prst="rect">
            <a:avLst/>
          </a:prstGeom>
        </p:spPr>
      </p:pic>
      <p:pic>
        <p:nvPicPr>
          <p:cNvPr id="12" name="Picture 11">
            <a:extLst>
              <a:ext uri="{FF2B5EF4-FFF2-40B4-BE49-F238E27FC236}">
                <a16:creationId xmlns:a16="http://schemas.microsoft.com/office/drawing/2014/main" id="{E6A30E54-BA26-7490-902D-4AA2282F2DC9}"/>
              </a:ext>
            </a:extLst>
          </p:cNvPr>
          <p:cNvPicPr>
            <a:picLocks noChangeAspect="1"/>
          </p:cNvPicPr>
          <p:nvPr/>
        </p:nvPicPr>
        <p:blipFill>
          <a:blip r:embed="rId7"/>
          <a:stretch>
            <a:fillRect/>
          </a:stretch>
        </p:blipFill>
        <p:spPr>
          <a:xfrm>
            <a:off x="6276688" y="167897"/>
            <a:ext cx="2556963" cy="2716170"/>
          </a:xfrm>
          <a:prstGeom prst="rect">
            <a:avLst/>
          </a:prstGeom>
        </p:spPr>
      </p:pic>
      <p:pic>
        <p:nvPicPr>
          <p:cNvPr id="9" name="Picture 8" descr="A picture containing text, room, gambling house&#10;&#10;Description automatically generated">
            <a:extLst>
              <a:ext uri="{FF2B5EF4-FFF2-40B4-BE49-F238E27FC236}">
                <a16:creationId xmlns:a16="http://schemas.microsoft.com/office/drawing/2014/main" id="{7EA1780A-E092-0FE6-E193-A221D08CED12}"/>
              </a:ext>
            </a:extLst>
          </p:cNvPr>
          <p:cNvPicPr>
            <a:picLocks noChangeAspect="1"/>
          </p:cNvPicPr>
          <p:nvPr/>
        </p:nvPicPr>
        <p:blipFill>
          <a:blip r:embed="rId8"/>
          <a:stretch>
            <a:fillRect/>
          </a:stretch>
        </p:blipFill>
        <p:spPr>
          <a:xfrm>
            <a:off x="6105998" y="5399387"/>
            <a:ext cx="1209624" cy="1183096"/>
          </a:xfrm>
          <a:prstGeom prst="rect">
            <a:avLst/>
          </a:prstGeom>
        </p:spPr>
      </p:pic>
      <p:pic>
        <p:nvPicPr>
          <p:cNvPr id="6" name="Picture 5">
            <a:extLst>
              <a:ext uri="{FF2B5EF4-FFF2-40B4-BE49-F238E27FC236}">
                <a16:creationId xmlns:a16="http://schemas.microsoft.com/office/drawing/2014/main" id="{8C11C652-809A-EF70-C1F4-53F3A1C709CB}"/>
              </a:ext>
            </a:extLst>
          </p:cNvPr>
          <p:cNvPicPr>
            <a:picLocks noChangeAspect="1"/>
          </p:cNvPicPr>
          <p:nvPr/>
        </p:nvPicPr>
        <p:blipFill>
          <a:blip r:embed="rId9"/>
          <a:stretch>
            <a:fillRect/>
          </a:stretch>
        </p:blipFill>
        <p:spPr>
          <a:xfrm>
            <a:off x="1960526" y="1285646"/>
            <a:ext cx="3666696" cy="1370806"/>
          </a:xfrm>
          <a:prstGeom prst="rect">
            <a:avLst/>
          </a:prstGeom>
          <a:solidFill>
            <a:schemeClr val="tx1"/>
          </a:solidFill>
        </p:spPr>
      </p:pic>
    </p:spTree>
    <p:extLst>
      <p:ext uri="{BB962C8B-B14F-4D97-AF65-F5344CB8AC3E}">
        <p14:creationId xmlns:p14="http://schemas.microsoft.com/office/powerpoint/2010/main" val="1613199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EB89-8948-675B-5121-C8EB7AD478FA}"/>
              </a:ext>
            </a:extLst>
          </p:cNvPr>
          <p:cNvSpPr>
            <a:spLocks noGrp="1"/>
          </p:cNvSpPr>
          <p:nvPr>
            <p:ph type="title"/>
          </p:nvPr>
        </p:nvSpPr>
        <p:spPr/>
        <p:txBody>
          <a:bodyPr>
            <a:normAutofit fontScale="90000"/>
          </a:bodyPr>
          <a:lstStyle/>
          <a:p>
            <a:r>
              <a:rPr lang="en-US" dirty="0"/>
              <a:t>A Tale of Two Data Infrastructures</a:t>
            </a:r>
          </a:p>
        </p:txBody>
      </p:sp>
      <p:sp>
        <p:nvSpPr>
          <p:cNvPr id="3" name="Oval 2">
            <a:extLst>
              <a:ext uri="{FF2B5EF4-FFF2-40B4-BE49-F238E27FC236}">
                <a16:creationId xmlns:a16="http://schemas.microsoft.com/office/drawing/2014/main" id="{7C3BFB19-F022-0DAE-2FA6-C2E6B3D3006D}"/>
              </a:ext>
            </a:extLst>
          </p:cNvPr>
          <p:cNvSpPr/>
          <p:nvPr/>
        </p:nvSpPr>
        <p:spPr>
          <a:xfrm>
            <a:off x="758535" y="2766291"/>
            <a:ext cx="2110510" cy="20897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Architecture </a:t>
            </a:r>
          </a:p>
        </p:txBody>
      </p:sp>
      <p:sp>
        <p:nvSpPr>
          <p:cNvPr id="4" name="Oval 3">
            <a:extLst>
              <a:ext uri="{FF2B5EF4-FFF2-40B4-BE49-F238E27FC236}">
                <a16:creationId xmlns:a16="http://schemas.microsoft.com/office/drawing/2014/main" id="{0E8F329B-573B-905A-07A5-C839399BB7F9}"/>
              </a:ext>
            </a:extLst>
          </p:cNvPr>
          <p:cNvSpPr/>
          <p:nvPr/>
        </p:nvSpPr>
        <p:spPr>
          <a:xfrm>
            <a:off x="3457285" y="2766291"/>
            <a:ext cx="2110510" cy="20897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Submissions</a:t>
            </a:r>
          </a:p>
        </p:txBody>
      </p:sp>
      <p:sp>
        <p:nvSpPr>
          <p:cNvPr id="5" name="Oval 4">
            <a:extLst>
              <a:ext uri="{FF2B5EF4-FFF2-40B4-BE49-F238E27FC236}">
                <a16:creationId xmlns:a16="http://schemas.microsoft.com/office/drawing/2014/main" id="{51669EA3-F038-0791-D1AE-B1892214AD32}"/>
              </a:ext>
            </a:extLst>
          </p:cNvPr>
          <p:cNvSpPr/>
          <p:nvPr/>
        </p:nvSpPr>
        <p:spPr>
          <a:xfrm>
            <a:off x="6156035" y="2766291"/>
            <a:ext cx="2110510" cy="208972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ln w="0"/>
                <a:solidFill>
                  <a:schemeClr val="bg1"/>
                </a:solidFill>
                <a:effectLst>
                  <a:outerShdw blurRad="38100" dist="25400" dir="5400000" algn="ctr" rotWithShape="0">
                    <a:srgbClr val="6E747A">
                      <a:alpha val="43000"/>
                    </a:srgbClr>
                  </a:outerShdw>
                </a:effectLst>
              </a:rPr>
              <a:t>Reuse</a:t>
            </a:r>
          </a:p>
        </p:txBody>
      </p:sp>
    </p:spTree>
    <p:extLst>
      <p:ext uri="{BB962C8B-B14F-4D97-AF65-F5344CB8AC3E}">
        <p14:creationId xmlns:p14="http://schemas.microsoft.com/office/powerpoint/2010/main" val="42404904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1EB89-8948-675B-5121-C8EB7AD478FA}"/>
              </a:ext>
            </a:extLst>
          </p:cNvPr>
          <p:cNvSpPr>
            <a:spLocks noGrp="1"/>
          </p:cNvSpPr>
          <p:nvPr>
            <p:ph type="title"/>
          </p:nvPr>
        </p:nvSpPr>
        <p:spPr/>
        <p:txBody>
          <a:bodyPr>
            <a:normAutofit fontScale="90000"/>
          </a:bodyPr>
          <a:lstStyle/>
          <a:p>
            <a:r>
              <a:rPr lang="en-US" dirty="0"/>
              <a:t>A Tale of Two Data Infrastructures</a:t>
            </a:r>
          </a:p>
        </p:txBody>
      </p:sp>
      <p:pic>
        <p:nvPicPr>
          <p:cNvPr id="1028" name="Picture 4">
            <a:extLst>
              <a:ext uri="{FF2B5EF4-FFF2-40B4-BE49-F238E27FC236}">
                <a16:creationId xmlns:a16="http://schemas.microsoft.com/office/drawing/2014/main" id="{E470FAB2-FE82-9AD9-9EC2-785469EB52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049" y="1685925"/>
            <a:ext cx="3568701" cy="26765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25C7596-3328-625E-2953-A34309B91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568577"/>
            <a:ext cx="5086349" cy="50863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D78FEFC-E5F8-CBEA-10DE-731A31002BA8}"/>
              </a:ext>
            </a:extLst>
          </p:cNvPr>
          <p:cNvSpPr txBox="1"/>
          <p:nvPr/>
        </p:nvSpPr>
        <p:spPr>
          <a:xfrm>
            <a:off x="5270499" y="4781550"/>
            <a:ext cx="3733800" cy="1754326"/>
          </a:xfrm>
          <a:prstGeom prst="rect">
            <a:avLst/>
          </a:prstGeom>
          <a:noFill/>
        </p:spPr>
        <p:txBody>
          <a:bodyPr wrap="square">
            <a:spAutoFit/>
          </a:bodyPr>
          <a:lstStyle/>
          <a:p>
            <a:pPr algn="l" fontAlgn="base"/>
            <a:r>
              <a:rPr lang="en-GB" b="1" dirty="0">
                <a:solidFill>
                  <a:srgbClr val="131313"/>
                </a:solidFill>
                <a:effectLst/>
              </a:rPr>
              <a:t>From Collection to Analysis: A Comparison of GISAID and the Covid-19 Data Portal</a:t>
            </a:r>
          </a:p>
          <a:p>
            <a:pPr algn="l" fontAlgn="base"/>
            <a:r>
              <a:rPr lang="en-GB" sz="1200" b="0" i="0" dirty="0">
                <a:solidFill>
                  <a:srgbClr val="333333"/>
                </a:solidFill>
                <a:effectLst/>
                <a:latin typeface="GillSansRegular"/>
              </a:rPr>
              <a:t>Nathanael</a:t>
            </a:r>
            <a:r>
              <a:rPr lang="en-GB" sz="1200" b="0" i="0" dirty="0">
                <a:solidFill>
                  <a:srgbClr val="333333"/>
                </a:solidFill>
                <a:effectLst/>
                <a:latin typeface="inherit"/>
              </a:rPr>
              <a:t> </a:t>
            </a:r>
            <a:r>
              <a:rPr lang="en-GB" sz="1200" b="0" i="0" dirty="0">
                <a:solidFill>
                  <a:srgbClr val="333333"/>
                </a:solidFill>
                <a:effectLst/>
                <a:latin typeface="GillSansRegular"/>
              </a:rPr>
              <a:t>Sheehan</a:t>
            </a:r>
            <a:r>
              <a:rPr lang="en-GB" sz="1200" b="0" i="0" dirty="0">
                <a:solidFill>
                  <a:srgbClr val="333333"/>
                </a:solidFill>
                <a:effectLst/>
                <a:latin typeface="inherit"/>
              </a:rPr>
              <a:t>, </a:t>
            </a:r>
            <a:r>
              <a:rPr lang="en-GB" sz="1200" b="0" i="0" dirty="0">
                <a:solidFill>
                  <a:srgbClr val="333333"/>
                </a:solidFill>
                <a:effectLst/>
                <a:latin typeface="GillSansRegular"/>
              </a:rPr>
              <a:t>Sabina</a:t>
            </a:r>
            <a:r>
              <a:rPr lang="en-GB" sz="1200" b="0" i="0" dirty="0">
                <a:solidFill>
                  <a:srgbClr val="333333"/>
                </a:solidFill>
                <a:effectLst/>
                <a:latin typeface="inherit"/>
              </a:rPr>
              <a:t> </a:t>
            </a:r>
            <a:r>
              <a:rPr lang="en-GB" sz="1200" b="0" i="0" dirty="0" err="1">
                <a:solidFill>
                  <a:srgbClr val="333333"/>
                </a:solidFill>
                <a:effectLst/>
                <a:latin typeface="GillSansRegular"/>
              </a:rPr>
              <a:t>Leonelli</a:t>
            </a:r>
            <a:r>
              <a:rPr lang="en-GB" sz="1200" b="0" i="0" dirty="0">
                <a:solidFill>
                  <a:srgbClr val="333333"/>
                </a:solidFill>
                <a:effectLst/>
                <a:latin typeface="inherit"/>
              </a:rPr>
              <a:t>, </a:t>
            </a:r>
            <a:r>
              <a:rPr lang="en-GB" sz="1200" b="0" i="0" dirty="0">
                <a:solidFill>
                  <a:srgbClr val="333333"/>
                </a:solidFill>
                <a:effectLst/>
                <a:latin typeface="GillSansRegular"/>
              </a:rPr>
              <a:t>Federico</a:t>
            </a:r>
            <a:r>
              <a:rPr lang="en-GB" sz="1200" b="0" i="0" dirty="0">
                <a:solidFill>
                  <a:srgbClr val="333333"/>
                </a:solidFill>
                <a:effectLst/>
                <a:latin typeface="inherit"/>
              </a:rPr>
              <a:t> </a:t>
            </a:r>
            <a:r>
              <a:rPr lang="en-GB" sz="1200" b="0" i="0" dirty="0" err="1">
                <a:solidFill>
                  <a:srgbClr val="333333"/>
                </a:solidFill>
                <a:effectLst/>
                <a:latin typeface="GillSansRegular"/>
              </a:rPr>
              <a:t>Botta</a:t>
            </a:r>
            <a:endParaRPr lang="en-GB" sz="1200" b="0" i="0" dirty="0">
              <a:solidFill>
                <a:srgbClr val="333333"/>
              </a:solidFill>
              <a:effectLst/>
              <a:latin typeface="Helvetica Neue"/>
            </a:endParaRPr>
          </a:p>
          <a:p>
            <a:pPr algn="l" fontAlgn="base"/>
            <a:r>
              <a:rPr lang="en-GB" sz="1200" b="0" i="0" dirty="0" err="1">
                <a:solidFill>
                  <a:srgbClr val="333333"/>
                </a:solidFill>
                <a:effectLst/>
                <a:latin typeface="inherit"/>
              </a:rPr>
              <a:t>bioRxiv</a:t>
            </a:r>
            <a:r>
              <a:rPr lang="en-GB" sz="1200" b="0" i="0" dirty="0">
                <a:solidFill>
                  <a:srgbClr val="333333"/>
                </a:solidFill>
                <a:effectLst/>
                <a:latin typeface="inherit"/>
              </a:rPr>
              <a:t> 2023.05.13.540634; </a:t>
            </a:r>
            <a:r>
              <a:rPr lang="en-GB" sz="1200" b="0" i="0" dirty="0" err="1">
                <a:solidFill>
                  <a:srgbClr val="333333"/>
                </a:solidFill>
                <a:effectLst/>
                <a:latin typeface="inherit"/>
              </a:rPr>
              <a:t>doi</a:t>
            </a:r>
            <a:r>
              <a:rPr lang="en-GB" sz="1200" b="0" i="0" dirty="0">
                <a:solidFill>
                  <a:srgbClr val="333333"/>
                </a:solidFill>
                <a:effectLst/>
                <a:latin typeface="inherit"/>
              </a:rPr>
              <a:t>: https://doi.org/10.1101/2023.05.13.540634</a:t>
            </a:r>
            <a:endParaRPr lang="en-GB" sz="1200" b="0" i="0" dirty="0">
              <a:solidFill>
                <a:srgbClr val="333333"/>
              </a:solidFill>
              <a:effectLst/>
              <a:latin typeface="Helvetica Neue"/>
            </a:endParaRPr>
          </a:p>
          <a:p>
            <a:pPr algn="l" fontAlgn="base"/>
            <a:endParaRPr lang="en-GB" b="1" dirty="0">
              <a:solidFill>
                <a:srgbClr val="131313"/>
              </a:solidFill>
              <a:effectLst/>
            </a:endParaRPr>
          </a:p>
        </p:txBody>
      </p:sp>
    </p:spTree>
    <p:extLst>
      <p:ext uri="{BB962C8B-B14F-4D97-AF65-F5344CB8AC3E}">
        <p14:creationId xmlns:p14="http://schemas.microsoft.com/office/powerpoint/2010/main" val="2773951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76737-5215-8F2D-5810-895BEFA68BCE}"/>
              </a:ext>
            </a:extLst>
          </p:cNvPr>
          <p:cNvSpPr>
            <a:spLocks noGrp="1"/>
          </p:cNvSpPr>
          <p:nvPr>
            <p:ph type="title"/>
          </p:nvPr>
        </p:nvSpPr>
        <p:spPr/>
        <p:txBody>
          <a:bodyPr/>
          <a:lstStyle/>
          <a:p>
            <a:r>
              <a:rPr lang="en-GB" dirty="0"/>
              <a:t>Our Findings Suggest</a:t>
            </a:r>
          </a:p>
        </p:txBody>
      </p:sp>
      <p:sp>
        <p:nvSpPr>
          <p:cNvPr id="4" name="Content Placeholder 3">
            <a:extLst>
              <a:ext uri="{FF2B5EF4-FFF2-40B4-BE49-F238E27FC236}">
                <a16:creationId xmlns:a16="http://schemas.microsoft.com/office/drawing/2014/main" id="{8A4CFC8D-BB21-F206-9DF7-8FD2CB93768D}"/>
              </a:ext>
            </a:extLst>
          </p:cNvPr>
          <p:cNvSpPr>
            <a:spLocks noGrp="1"/>
          </p:cNvSpPr>
          <p:nvPr>
            <p:ph sz="half" idx="1"/>
          </p:nvPr>
        </p:nvSpPr>
        <p:spPr/>
        <p:txBody>
          <a:bodyPr>
            <a:normAutofit fontScale="70000" lnSpcReduction="20000"/>
          </a:bodyPr>
          <a:lstStyle/>
          <a:p>
            <a:pPr marL="118872" indent="0">
              <a:buNone/>
            </a:pPr>
            <a:r>
              <a:rPr lang="en-GB" b="1" dirty="0"/>
              <a:t>GISAID</a:t>
            </a:r>
          </a:p>
          <a:p>
            <a:pPr marL="118872" indent="0">
              <a:buNone/>
            </a:pPr>
            <a:endParaRPr lang="en-GB" b="1" dirty="0"/>
          </a:p>
          <a:p>
            <a:r>
              <a:rPr lang="en-US" dirty="0"/>
              <a:t>Very limited actionability </a:t>
            </a:r>
          </a:p>
          <a:p>
            <a:endParaRPr lang="en-US" dirty="0"/>
          </a:p>
          <a:p>
            <a:r>
              <a:rPr lang="en-US" dirty="0"/>
              <a:t>No links to publications or samples (only information)</a:t>
            </a:r>
          </a:p>
          <a:p>
            <a:endParaRPr lang="en-US" dirty="0"/>
          </a:p>
          <a:p>
            <a:r>
              <a:rPr lang="en-US" dirty="0"/>
              <a:t>No advanced model for data linkage beyond the viral genome, esp. problematic when considering human hosts</a:t>
            </a:r>
          </a:p>
          <a:p>
            <a:endParaRPr lang="en-US" dirty="0"/>
          </a:p>
          <a:p>
            <a:r>
              <a:rPr lang="en-US" dirty="0"/>
              <a:t>Doubts emerging about GISAID governance and accountability to users as an organization </a:t>
            </a:r>
          </a:p>
          <a:p>
            <a:pPr lvl="1"/>
            <a:r>
              <a:rPr lang="en-US" dirty="0"/>
              <a:t>Including possible problems with data requests and access  </a:t>
            </a:r>
          </a:p>
          <a:p>
            <a:pPr marL="118872" indent="0">
              <a:buNone/>
            </a:pPr>
            <a:endParaRPr lang="en-GB" dirty="0"/>
          </a:p>
        </p:txBody>
      </p:sp>
      <p:sp>
        <p:nvSpPr>
          <p:cNvPr id="5" name="Content Placeholder 4">
            <a:extLst>
              <a:ext uri="{FF2B5EF4-FFF2-40B4-BE49-F238E27FC236}">
                <a16:creationId xmlns:a16="http://schemas.microsoft.com/office/drawing/2014/main" id="{018B2415-81BF-2534-98A4-7881B8F39F57}"/>
              </a:ext>
            </a:extLst>
          </p:cNvPr>
          <p:cNvSpPr>
            <a:spLocks noGrp="1"/>
          </p:cNvSpPr>
          <p:nvPr>
            <p:ph sz="half" idx="2"/>
          </p:nvPr>
        </p:nvSpPr>
        <p:spPr/>
        <p:txBody>
          <a:bodyPr>
            <a:normAutofit fontScale="70000" lnSpcReduction="20000"/>
          </a:bodyPr>
          <a:lstStyle/>
          <a:p>
            <a:pPr marL="118745" indent="0">
              <a:buNone/>
            </a:pPr>
            <a:r>
              <a:rPr lang="en-US" b="1" dirty="0"/>
              <a:t>CV19DP</a:t>
            </a:r>
          </a:p>
          <a:p>
            <a:pPr marL="118745" indent="0">
              <a:buNone/>
            </a:pPr>
            <a:endParaRPr lang="en-US" b="1" dirty="0"/>
          </a:p>
          <a:p>
            <a:pPr marL="438785"/>
            <a:r>
              <a:rPr lang="en-US" dirty="0"/>
              <a:t>Very limited accountability</a:t>
            </a:r>
          </a:p>
          <a:p>
            <a:pPr marL="438785"/>
            <a:endParaRPr lang="en-US" dirty="0"/>
          </a:p>
          <a:p>
            <a:pPr marL="438785"/>
            <a:r>
              <a:rPr lang="en-US" dirty="0"/>
              <a:t>Less tools for collaborative research discovery </a:t>
            </a:r>
          </a:p>
          <a:p>
            <a:pPr marL="438785"/>
            <a:endParaRPr lang="en-US" dirty="0"/>
          </a:p>
          <a:p>
            <a:pPr marL="438785"/>
            <a:r>
              <a:rPr lang="en-US" dirty="0"/>
              <a:t>No limits on access which in turn means less foresight on potential reuse scenarios </a:t>
            </a:r>
          </a:p>
          <a:p>
            <a:endParaRPr lang="en-GB" dirty="0"/>
          </a:p>
        </p:txBody>
      </p:sp>
    </p:spTree>
    <p:extLst>
      <p:ext uri="{BB962C8B-B14F-4D97-AF65-F5344CB8AC3E}">
        <p14:creationId xmlns:p14="http://schemas.microsoft.com/office/powerpoint/2010/main" val="659386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Nachlese: #OER17, London, UK – 05./06. April 2017 – openLab">
            <a:extLst>
              <a:ext uri="{FF2B5EF4-FFF2-40B4-BE49-F238E27FC236}">
                <a16:creationId xmlns:a16="http://schemas.microsoft.com/office/drawing/2014/main" id="{75E7FFDC-C24E-3243-BD6E-69C2AEC15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7813" y="5621867"/>
            <a:ext cx="4351193" cy="13368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68612A-6E56-9E41-A529-F0935D657816}"/>
              </a:ext>
            </a:extLst>
          </p:cNvPr>
          <p:cNvSpPr>
            <a:spLocks noGrp="1"/>
          </p:cNvSpPr>
          <p:nvPr>
            <p:ph type="title"/>
          </p:nvPr>
        </p:nvSpPr>
        <p:spPr>
          <a:xfrm>
            <a:off x="284947" y="116826"/>
            <a:ext cx="8470556" cy="1167221"/>
          </a:xfrm>
        </p:spPr>
        <p:txBody>
          <a:bodyPr>
            <a:normAutofit/>
          </a:bodyPr>
          <a:lstStyle/>
          <a:p>
            <a:r>
              <a:rPr lang="en-US" dirty="0"/>
              <a:t>Trade-off?</a:t>
            </a:r>
          </a:p>
        </p:txBody>
      </p:sp>
      <p:sp>
        <p:nvSpPr>
          <p:cNvPr id="3" name="Content Placeholder 2">
            <a:extLst>
              <a:ext uri="{FF2B5EF4-FFF2-40B4-BE49-F238E27FC236}">
                <a16:creationId xmlns:a16="http://schemas.microsoft.com/office/drawing/2014/main" id="{69614C0D-B19F-C342-8F16-512675A2AB8D}"/>
              </a:ext>
            </a:extLst>
          </p:cNvPr>
          <p:cNvSpPr>
            <a:spLocks noGrp="1"/>
          </p:cNvSpPr>
          <p:nvPr>
            <p:ph idx="1"/>
          </p:nvPr>
        </p:nvSpPr>
        <p:spPr>
          <a:xfrm>
            <a:off x="0" y="1393015"/>
            <a:ext cx="9144000" cy="5634317"/>
          </a:xfrm>
        </p:spPr>
        <p:txBody>
          <a:bodyPr>
            <a:normAutofit/>
          </a:bodyPr>
          <a:lstStyle/>
          <a:p>
            <a:r>
              <a:rPr lang="en-GB" sz="2800" dirty="0"/>
              <a:t>Perceived trade-off between </a:t>
            </a:r>
            <a:r>
              <a:rPr lang="en-GB" sz="2800" i="1" dirty="0"/>
              <a:t>representativeness</a:t>
            </a:r>
            <a:r>
              <a:rPr lang="en-GB" sz="2800" dirty="0"/>
              <a:t> and </a:t>
            </a:r>
            <a:r>
              <a:rPr lang="en-GB" sz="2800" i="1" dirty="0"/>
              <a:t>actionability</a:t>
            </a:r>
            <a:r>
              <a:rPr lang="en-GB" sz="2800" dirty="0"/>
              <a:t> of data</a:t>
            </a:r>
          </a:p>
          <a:p>
            <a:pPr lvl="1"/>
            <a:r>
              <a:rPr lang="en-GB" sz="2200" dirty="0"/>
              <a:t>C19DP: priority on making data “reusable”, rather than just accessible</a:t>
            </a:r>
          </a:p>
          <a:p>
            <a:pPr lvl="2"/>
            <a:r>
              <a:rPr lang="en-GB" sz="1800" dirty="0"/>
              <a:t>open data to unexpected re-purposing through interoperable standards/tools</a:t>
            </a:r>
          </a:p>
          <a:p>
            <a:pPr lvl="1"/>
            <a:r>
              <a:rPr lang="en-GB" sz="2200" dirty="0"/>
              <a:t>GISAID: priority on enhancing comprehensiveness of coverage and accountability to sequence ‘donors’ </a:t>
            </a:r>
          </a:p>
          <a:p>
            <a:pPr lvl="2"/>
            <a:r>
              <a:rPr lang="en-GB" sz="1800" dirty="0"/>
              <a:t>Science is not a level playing field + methodological cutting-edge does not necessarily support inclusion and trust</a:t>
            </a:r>
          </a:p>
          <a:p>
            <a:pPr lvl="2"/>
            <a:r>
              <a:rPr lang="en-GB" sz="1800" dirty="0"/>
              <a:t>need to ensure representativeness of data samples through appropriate data governance and tech choices </a:t>
            </a:r>
          </a:p>
          <a:p>
            <a:pPr lvl="1"/>
            <a:endParaRPr lang="en-GB" sz="1000" dirty="0"/>
          </a:p>
          <a:p>
            <a:r>
              <a:rPr lang="en-US" sz="2400" dirty="0"/>
              <a:t>An ongoing challenge, at once ethical and epistemic: </a:t>
            </a:r>
            <a:r>
              <a:rPr lang="en-GB" sz="2400" dirty="0"/>
              <a:t>Different interpretations of openness </a:t>
            </a:r>
            <a:r>
              <a:rPr lang="en-GB" sz="2400" i="1" dirty="0"/>
              <a:t>and</a:t>
            </a:r>
            <a:r>
              <a:rPr lang="en-GB" sz="2400" dirty="0"/>
              <a:t> responsible research</a:t>
            </a:r>
          </a:p>
        </p:txBody>
      </p:sp>
      <p:sp>
        <p:nvSpPr>
          <p:cNvPr id="5" name="TextBox 4">
            <a:extLst>
              <a:ext uri="{FF2B5EF4-FFF2-40B4-BE49-F238E27FC236}">
                <a16:creationId xmlns:a16="http://schemas.microsoft.com/office/drawing/2014/main" id="{40403A3F-AD69-224A-AAD7-3CAC30AE758D}"/>
              </a:ext>
            </a:extLst>
          </p:cNvPr>
          <p:cNvSpPr txBox="1"/>
          <p:nvPr/>
        </p:nvSpPr>
        <p:spPr>
          <a:xfrm>
            <a:off x="4142800" y="6642351"/>
            <a:ext cx="3041217" cy="219291"/>
          </a:xfrm>
          <a:prstGeom prst="rect">
            <a:avLst/>
          </a:prstGeom>
          <a:noFill/>
        </p:spPr>
        <p:txBody>
          <a:bodyPr wrap="none" rtlCol="0">
            <a:spAutoFit/>
          </a:bodyPr>
          <a:lstStyle/>
          <a:p>
            <a:r>
              <a:rPr lang="en-GB" sz="825" dirty="0">
                <a:hlinkClick r:id="rId4"/>
              </a:rPr>
              <a:t>openLab </a:t>
            </a:r>
            <a:r>
              <a:rPr lang="en-GB" sz="825" dirty="0"/>
              <a:t>des </a:t>
            </a:r>
            <a:r>
              <a:rPr lang="en-GB" sz="825" dirty="0" err="1"/>
              <a:t>Universitätskolleg</a:t>
            </a:r>
            <a:r>
              <a:rPr lang="en-GB" sz="825" dirty="0"/>
              <a:t> DIGITAL der Universität Hamburg</a:t>
            </a:r>
            <a:endParaRPr lang="en-US" sz="825" dirty="0"/>
          </a:p>
        </p:txBody>
      </p:sp>
      <p:sp>
        <p:nvSpPr>
          <p:cNvPr id="9" name="Oval Callout 8">
            <a:extLst>
              <a:ext uri="{FF2B5EF4-FFF2-40B4-BE49-F238E27FC236}">
                <a16:creationId xmlns:a16="http://schemas.microsoft.com/office/drawing/2014/main" id="{A2729191-67BF-E141-B324-9CCA46409FA5}"/>
              </a:ext>
            </a:extLst>
          </p:cNvPr>
          <p:cNvSpPr/>
          <p:nvPr/>
        </p:nvSpPr>
        <p:spPr>
          <a:xfrm>
            <a:off x="7506316" y="5477250"/>
            <a:ext cx="1249187" cy="1336868"/>
          </a:xfrm>
          <a:prstGeom prst="wedgeEllipseCallout">
            <a:avLst>
              <a:gd name="adj1" fmla="val -95892"/>
              <a:gd name="adj2" fmla="val 11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b="1" dirty="0"/>
              <a:t>?</a:t>
            </a:r>
          </a:p>
        </p:txBody>
      </p:sp>
    </p:spTree>
    <p:extLst>
      <p:ext uri="{BB962C8B-B14F-4D97-AF65-F5344CB8AC3E}">
        <p14:creationId xmlns:p14="http://schemas.microsoft.com/office/powerpoint/2010/main" val="2991556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8A94A-8A22-FA42-122D-176A39670CEA}"/>
              </a:ext>
            </a:extLst>
          </p:cNvPr>
          <p:cNvSpPr>
            <a:spLocks noGrp="1"/>
          </p:cNvSpPr>
          <p:nvPr>
            <p:ph type="title"/>
          </p:nvPr>
        </p:nvSpPr>
        <p:spPr>
          <a:xfrm>
            <a:off x="457199" y="155448"/>
            <a:ext cx="8466881" cy="1252728"/>
          </a:xfrm>
        </p:spPr>
        <p:txBody>
          <a:bodyPr>
            <a:normAutofit fontScale="90000"/>
          </a:bodyPr>
          <a:lstStyle/>
          <a:p>
            <a:r>
              <a:rPr lang="en-US" dirty="0"/>
              <a:t>Overcoming the ‘trade-off’ framing</a:t>
            </a:r>
          </a:p>
        </p:txBody>
      </p:sp>
      <p:sp>
        <p:nvSpPr>
          <p:cNvPr id="3" name="Content Placeholder 2">
            <a:extLst>
              <a:ext uri="{FF2B5EF4-FFF2-40B4-BE49-F238E27FC236}">
                <a16:creationId xmlns:a16="http://schemas.microsoft.com/office/drawing/2014/main" id="{D8DF2FDE-089D-CF8F-3AF9-A0089010AC9B}"/>
              </a:ext>
            </a:extLst>
          </p:cNvPr>
          <p:cNvSpPr>
            <a:spLocks noGrp="1"/>
          </p:cNvSpPr>
          <p:nvPr>
            <p:ph idx="1"/>
          </p:nvPr>
        </p:nvSpPr>
        <p:spPr>
          <a:xfrm>
            <a:off x="1" y="1625601"/>
            <a:ext cx="9144000" cy="5076952"/>
          </a:xfrm>
        </p:spPr>
        <p:txBody>
          <a:bodyPr>
            <a:normAutofit fontScale="92500" lnSpcReduction="20000"/>
          </a:bodyPr>
          <a:lstStyle/>
          <a:p>
            <a:r>
              <a:rPr lang="en-US" dirty="0"/>
              <a:t>Data actionability is not just about technical opportunities (linkage, standardization, interoperability, multi-scale modelling)</a:t>
            </a:r>
          </a:p>
          <a:p>
            <a:endParaRPr lang="en-US" dirty="0"/>
          </a:p>
          <a:p>
            <a:r>
              <a:rPr lang="en-US" dirty="0"/>
              <a:t>Actionability includes </a:t>
            </a:r>
          </a:p>
          <a:p>
            <a:pPr lvl="1"/>
            <a:r>
              <a:rPr lang="en-US" dirty="0"/>
              <a:t>management of transdisciplinary expertise of relevance to data interpretation</a:t>
            </a:r>
          </a:p>
          <a:p>
            <a:pPr lvl="1"/>
            <a:r>
              <a:rPr lang="en-US" dirty="0"/>
              <a:t>investment in trustworthy governance to increase participation and thereby representativeness of data</a:t>
            </a:r>
          </a:p>
          <a:p>
            <a:pPr lvl="1"/>
            <a:r>
              <a:rPr lang="en-US" dirty="0"/>
              <a:t>transparent governance and accountability to contributors and users  </a:t>
            </a:r>
          </a:p>
          <a:p>
            <a:endParaRPr lang="en-US" dirty="0"/>
          </a:p>
          <a:p>
            <a:pPr marL="118872" indent="0">
              <a:buNone/>
            </a:pPr>
            <a:r>
              <a:rPr lang="en-US" sz="2200" dirty="0"/>
              <a:t>[</a:t>
            </a:r>
            <a:r>
              <a:rPr lang="en-US" sz="2200" dirty="0" err="1"/>
              <a:t>Leonelli</a:t>
            </a:r>
            <a:r>
              <a:rPr lang="en-US" sz="2200" dirty="0"/>
              <a:t> 2016, 2018, </a:t>
            </a:r>
            <a:r>
              <a:rPr lang="en-US" sz="2200" dirty="0" err="1"/>
              <a:t>Tempini</a:t>
            </a:r>
            <a:r>
              <a:rPr lang="en-US" sz="2200" dirty="0"/>
              <a:t> and </a:t>
            </a:r>
            <a:r>
              <a:rPr lang="en-US" sz="2200" dirty="0" err="1"/>
              <a:t>Leonelli</a:t>
            </a:r>
            <a:r>
              <a:rPr lang="en-US" sz="2200" dirty="0"/>
              <a:t> 2019, Beaulieu and </a:t>
            </a:r>
            <a:r>
              <a:rPr lang="en-US" sz="2200" dirty="0" err="1"/>
              <a:t>Leonelli</a:t>
            </a:r>
            <a:r>
              <a:rPr lang="en-US" sz="2200" dirty="0"/>
              <a:t> 2021]</a:t>
            </a:r>
          </a:p>
        </p:txBody>
      </p:sp>
    </p:spTree>
    <p:extLst>
      <p:ext uri="{BB962C8B-B14F-4D97-AF65-F5344CB8AC3E}">
        <p14:creationId xmlns:p14="http://schemas.microsoft.com/office/powerpoint/2010/main" val="2286869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B2005-9E3B-97CA-02EE-597ADCCFBB21}"/>
              </a:ext>
            </a:extLst>
          </p:cNvPr>
          <p:cNvSpPr>
            <a:spLocks noGrp="1"/>
          </p:cNvSpPr>
          <p:nvPr>
            <p:ph type="title"/>
          </p:nvPr>
        </p:nvSpPr>
        <p:spPr/>
        <p:txBody>
          <a:bodyPr vert="horz" lIns="91440" tIns="45720" rIns="45720" bIns="45720" rtlCol="0" anchor="ctr">
            <a:normAutofit/>
            <a:scene3d>
              <a:camera prst="orthographicFront"/>
              <a:lightRig rig="threePt" dir="t">
                <a:rot lat="0" lon="0" rev="4800000"/>
              </a:lightRig>
            </a:scene3d>
            <a:sp3d prstMaterial="matte">
              <a:bevelT w="50800" h="10160"/>
            </a:sp3d>
          </a:bodyPr>
          <a:lstStyle/>
          <a:p>
            <a:r>
              <a:rPr lang="en-US" dirty="0"/>
              <a:t>Data Representation </a:t>
            </a:r>
          </a:p>
        </p:txBody>
      </p:sp>
      <p:sp>
        <p:nvSpPr>
          <p:cNvPr id="3" name="Content Placeholder 2">
            <a:extLst>
              <a:ext uri="{FF2B5EF4-FFF2-40B4-BE49-F238E27FC236}">
                <a16:creationId xmlns:a16="http://schemas.microsoft.com/office/drawing/2014/main" id="{28A6064A-0BCB-AA5B-D263-786AC2F15038}"/>
              </a:ext>
            </a:extLst>
          </p:cNvPr>
          <p:cNvSpPr>
            <a:spLocks noGrp="1"/>
          </p:cNvSpPr>
          <p:nvPr>
            <p:ph idx="1"/>
          </p:nvPr>
        </p:nvSpPr>
        <p:spPr/>
        <p:txBody>
          <a:bodyPr>
            <a:normAutofit fontScale="77500" lnSpcReduction="20000"/>
          </a:bodyPr>
          <a:lstStyle/>
          <a:p>
            <a:pPr marL="118872" indent="0">
              <a:buNone/>
            </a:pPr>
            <a:r>
              <a:rPr lang="en-GB" sz="3200" dirty="0">
                <a:effectLst/>
                <a:latin typeface="Calibri" panose="020F0502020204030204" pitchFamily="34" charset="0"/>
                <a:ea typeface="Calibri" panose="020F0502020204030204" pitchFamily="34" charset="0"/>
                <a:cs typeface="Times New Roman" panose="02020603050405020304" pitchFamily="18" charset="0"/>
              </a:rPr>
              <a:t>Making data actionable for knowledge development involves a commitment to ensuring that the data in question are representative of the phenomena being studied. </a:t>
            </a:r>
          </a:p>
          <a:p>
            <a:pPr marL="118872" indent="0">
              <a:buNone/>
            </a:pPr>
            <a:endParaRPr lang="en-GB" dirty="0">
              <a:latin typeface="Calibri" panose="020F0502020204030204" pitchFamily="34" charset="0"/>
              <a:ea typeface="Calibri" panose="020F0502020204030204" pitchFamily="34" charset="0"/>
              <a:cs typeface="Times New Roman" panose="02020603050405020304" pitchFamily="18" charset="0"/>
            </a:endParaRPr>
          </a:p>
          <a:p>
            <a:pPr marL="118872" indent="0">
              <a:buNone/>
            </a:pPr>
            <a:r>
              <a:rPr lang="en-GB" sz="3200" dirty="0">
                <a:effectLst/>
                <a:latin typeface="Calibri" panose="020F0502020204030204" pitchFamily="34" charset="0"/>
                <a:ea typeface="Calibri" panose="020F0502020204030204" pitchFamily="34" charset="0"/>
                <a:cs typeface="Times New Roman" panose="02020603050405020304" pitchFamily="18" charset="0"/>
              </a:rPr>
              <a:t>This in turn presupposes that: </a:t>
            </a:r>
          </a:p>
          <a:p>
            <a:pPr marL="633222" indent="-514350">
              <a:buAutoNum type="arabicParenBoth"/>
            </a:pPr>
            <a:r>
              <a:rPr lang="en-GB" sz="3200" dirty="0">
                <a:effectLst/>
                <a:latin typeface="Calibri" panose="020F0502020204030204" pitchFamily="34" charset="0"/>
                <a:ea typeface="Calibri" panose="020F0502020204030204" pitchFamily="34" charset="0"/>
                <a:cs typeface="Times New Roman" panose="02020603050405020304" pitchFamily="18" charset="0"/>
              </a:rPr>
              <a:t>enough data are contributed by a wide and diverse set of relevant sources; </a:t>
            </a:r>
          </a:p>
          <a:p>
            <a:pPr marL="633222" indent="-514350">
              <a:buAutoNum type="arabicParenBoth"/>
            </a:pPr>
            <a:r>
              <a:rPr lang="en-GB" sz="3200" dirty="0">
                <a:effectLst/>
                <a:latin typeface="Calibri" panose="020F0502020204030204" pitchFamily="34" charset="0"/>
                <a:ea typeface="Calibri" panose="020F0502020204030204" pitchFamily="34" charset="0"/>
                <a:cs typeface="Times New Roman" panose="02020603050405020304" pitchFamily="18" charset="0"/>
              </a:rPr>
              <a:t>mechanisms of feedback and inclusion are set up to ensure that data contributors can participate data governance and interpretation, thereby</a:t>
            </a:r>
            <a:r>
              <a:rPr lang="en-GB" sz="3200" strike="sngStrike" dirty="0">
                <a:effectLst/>
                <a:latin typeface="Calibri" panose="020F0502020204030204" pitchFamily="34" charset="0"/>
                <a:ea typeface="Calibri" panose="020F0502020204030204" pitchFamily="34" charset="0"/>
                <a:cs typeface="Times New Roman" panose="02020603050405020304" pitchFamily="18" charset="0"/>
              </a:rPr>
              <a:t> </a:t>
            </a:r>
            <a:r>
              <a:rPr lang="en-GB" sz="3200" dirty="0">
                <a:effectLst/>
                <a:latin typeface="Calibri" panose="020F0502020204030204" pitchFamily="34" charset="0"/>
                <a:ea typeface="Calibri" panose="020F0502020204030204" pitchFamily="34" charset="0"/>
                <a:cs typeface="Times New Roman" panose="02020603050405020304" pitchFamily="18" charset="0"/>
              </a:rPr>
              <a:t>helping to adequately contextualise data;</a:t>
            </a:r>
          </a:p>
          <a:p>
            <a:pPr marL="633222" indent="-514350">
              <a:buAutoNum type="arabicParenBoth"/>
            </a:pPr>
            <a:r>
              <a:rPr lang="en-GB" sz="3200" dirty="0">
                <a:effectLst/>
                <a:latin typeface="Calibri" panose="020F0502020204030204" pitchFamily="34" charset="0"/>
                <a:ea typeface="Calibri" panose="020F0502020204030204" pitchFamily="34" charset="0"/>
                <a:cs typeface="Times New Roman" panose="02020603050405020304" pitchFamily="18" charset="0"/>
              </a:rPr>
              <a:t>accountability extends to the ways in which data infrastructures are run, financed and positioned vis-à-vis the communities they are meant to serve. </a:t>
            </a:r>
            <a:endParaRPr lang="en-US" dirty="0"/>
          </a:p>
        </p:txBody>
      </p:sp>
    </p:spTree>
    <p:extLst>
      <p:ext uri="{BB962C8B-B14F-4D97-AF65-F5344CB8AC3E}">
        <p14:creationId xmlns:p14="http://schemas.microsoft.com/office/powerpoint/2010/main" val="1293995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AE3D9-B1C0-C3AD-677B-A6A358090C6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95298F6-C064-E123-D6A9-6FEF69FE6FD4}"/>
              </a:ext>
            </a:extLst>
          </p:cNvPr>
          <p:cNvSpPr>
            <a:spLocks noGrp="1"/>
          </p:cNvSpPr>
          <p:nvPr>
            <p:ph idx="1"/>
          </p:nvPr>
        </p:nvSpPr>
        <p:spPr/>
        <p:txBody>
          <a:bodyPr>
            <a:normAutofit lnSpcReduction="10000"/>
          </a:bodyPr>
          <a:lstStyle/>
          <a:p>
            <a:r>
              <a:rPr lang="en-GB" sz="3200" dirty="0">
                <a:effectLst/>
                <a:latin typeface="Calibri" panose="020F0502020204030204" pitchFamily="34" charset="0"/>
                <a:ea typeface="Calibri" panose="020F0502020204030204" pitchFamily="34" charset="0"/>
                <a:cs typeface="Times New Roman" panose="02020603050405020304" pitchFamily="18" charset="0"/>
              </a:rPr>
              <a:t>Crucially, such a model of data sharing can only work on the understanding that data do not need to be easily accessible in order to be actionable</a:t>
            </a:r>
          </a:p>
          <a:p>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sz="3200" dirty="0">
                <a:effectLst/>
                <a:latin typeface="Calibri" panose="020F0502020204030204" pitchFamily="34" charset="0"/>
                <a:ea typeface="Calibri" panose="020F0502020204030204" pitchFamily="34" charset="0"/>
                <a:cs typeface="Times New Roman" panose="02020603050405020304" pitchFamily="18" charset="0"/>
              </a:rPr>
              <a:t>rather, actionability depends first and foremost on the responsiveness and accountability of data infrastructures, and the efforts invested in ensuring an open communication among contributors. </a:t>
            </a:r>
          </a:p>
          <a:p>
            <a:endParaRPr lang="en-US" dirty="0"/>
          </a:p>
        </p:txBody>
      </p:sp>
    </p:spTree>
    <p:extLst>
      <p:ext uri="{BB962C8B-B14F-4D97-AF65-F5344CB8AC3E}">
        <p14:creationId xmlns:p14="http://schemas.microsoft.com/office/powerpoint/2010/main" val="383629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E0F7-7906-EA42-BF83-6056433974DE}"/>
              </a:ext>
            </a:extLst>
          </p:cNvPr>
          <p:cNvSpPr>
            <a:spLocks noGrp="1"/>
          </p:cNvSpPr>
          <p:nvPr>
            <p:ph type="title"/>
          </p:nvPr>
        </p:nvSpPr>
        <p:spPr>
          <a:xfrm>
            <a:off x="1208295" y="390555"/>
            <a:ext cx="6966320" cy="716643"/>
          </a:xfrm>
        </p:spPr>
        <p:txBody>
          <a:bodyPr>
            <a:normAutofit fontScale="90000"/>
          </a:bodyPr>
          <a:lstStyle/>
          <a:p>
            <a:pPr algn="ctr"/>
            <a:r>
              <a:rPr lang="en-US" sz="5400" dirty="0">
                <a:solidFill>
                  <a:srgbClr val="00B050"/>
                </a:solidFill>
              </a:rPr>
              <a:t>Thank you</a:t>
            </a:r>
          </a:p>
        </p:txBody>
      </p:sp>
      <p:pic>
        <p:nvPicPr>
          <p:cNvPr id="6" name="Picture 5">
            <a:extLst>
              <a:ext uri="{FF2B5EF4-FFF2-40B4-BE49-F238E27FC236}">
                <a16:creationId xmlns:a16="http://schemas.microsoft.com/office/drawing/2014/main" id="{3DBD0CD9-6A9C-5840-88E1-040D2639F24B}"/>
              </a:ext>
            </a:extLst>
          </p:cNvPr>
          <p:cNvPicPr>
            <a:picLocks noChangeAspect="1"/>
          </p:cNvPicPr>
          <p:nvPr/>
        </p:nvPicPr>
        <p:blipFill>
          <a:blip r:embed="rId3"/>
          <a:stretch>
            <a:fillRect/>
          </a:stretch>
        </p:blipFill>
        <p:spPr>
          <a:xfrm>
            <a:off x="237068" y="5773692"/>
            <a:ext cx="3076598" cy="924424"/>
          </a:xfrm>
          <a:prstGeom prst="rect">
            <a:avLst/>
          </a:prstGeom>
        </p:spPr>
      </p:pic>
      <p:pic>
        <p:nvPicPr>
          <p:cNvPr id="7" name="Picture 6">
            <a:extLst>
              <a:ext uri="{FF2B5EF4-FFF2-40B4-BE49-F238E27FC236}">
                <a16:creationId xmlns:a16="http://schemas.microsoft.com/office/drawing/2014/main" id="{A2F136DD-B1C5-EB4B-9778-E52BA787D27E}"/>
              </a:ext>
            </a:extLst>
          </p:cNvPr>
          <p:cNvPicPr>
            <a:picLocks noChangeAspect="1"/>
          </p:cNvPicPr>
          <p:nvPr/>
        </p:nvPicPr>
        <p:blipFill>
          <a:blip r:embed="rId4"/>
          <a:stretch>
            <a:fillRect/>
          </a:stretch>
        </p:blipFill>
        <p:spPr>
          <a:xfrm>
            <a:off x="773151" y="3536729"/>
            <a:ext cx="2004430" cy="2129234"/>
          </a:xfrm>
          <a:prstGeom prst="rect">
            <a:avLst/>
          </a:prstGeom>
        </p:spPr>
      </p:pic>
      <p:pic>
        <p:nvPicPr>
          <p:cNvPr id="9" name="Picture 8">
            <a:extLst>
              <a:ext uri="{FF2B5EF4-FFF2-40B4-BE49-F238E27FC236}">
                <a16:creationId xmlns:a16="http://schemas.microsoft.com/office/drawing/2014/main" id="{22E2FE6D-D047-AE45-A6E7-6CEB1BE05F84}"/>
              </a:ext>
            </a:extLst>
          </p:cNvPr>
          <p:cNvPicPr>
            <a:picLocks noChangeAspect="1"/>
          </p:cNvPicPr>
          <p:nvPr/>
        </p:nvPicPr>
        <p:blipFill>
          <a:blip r:embed="rId5"/>
          <a:stretch>
            <a:fillRect/>
          </a:stretch>
        </p:blipFill>
        <p:spPr>
          <a:xfrm>
            <a:off x="773151" y="1510996"/>
            <a:ext cx="2004430" cy="1918004"/>
          </a:xfrm>
          <a:prstGeom prst="rect">
            <a:avLst/>
          </a:prstGeom>
        </p:spPr>
      </p:pic>
      <p:sp>
        <p:nvSpPr>
          <p:cNvPr id="3" name="TextBox 2">
            <a:extLst>
              <a:ext uri="{FF2B5EF4-FFF2-40B4-BE49-F238E27FC236}">
                <a16:creationId xmlns:a16="http://schemas.microsoft.com/office/drawing/2014/main" id="{3CDD72E9-8F4B-A9D2-CE24-ABBD412096F8}"/>
              </a:ext>
            </a:extLst>
          </p:cNvPr>
          <p:cNvSpPr txBox="1"/>
          <p:nvPr/>
        </p:nvSpPr>
        <p:spPr>
          <a:xfrm>
            <a:off x="3782808" y="1600533"/>
            <a:ext cx="5124124" cy="5262979"/>
          </a:xfrm>
          <a:prstGeom prst="rect">
            <a:avLst/>
          </a:prstGeom>
          <a:noFill/>
        </p:spPr>
        <p:txBody>
          <a:bodyPr wrap="square" rtlCol="0">
            <a:spAutoFit/>
          </a:bodyPr>
          <a:lstStyle/>
          <a:p>
            <a:r>
              <a:rPr lang="en-GB" sz="2400" dirty="0">
                <a:effectLst/>
                <a:latin typeface="Calibri" panose="020F0502020204030204" pitchFamily="34" charset="0"/>
                <a:ea typeface="Calibri" panose="020F0502020204030204" pitchFamily="34" charset="0"/>
                <a:cs typeface="Times New Roman" panose="02020603050405020304" pitchFamily="18" charset="0"/>
              </a:rPr>
              <a:t>We would like to thank </a:t>
            </a:r>
          </a:p>
          <a:p>
            <a:pPr marL="342900" indent="-342900">
              <a:buFont typeface="Arial" panose="020B0604020202020204" pitchFamily="34" charset="0"/>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the authors from the originating labs - together with the submitting labs - who were responsible for collecting, codifying and sharing the pathogen related data to which this analysis relies on</a:t>
            </a:r>
          </a:p>
          <a:p>
            <a:pPr marL="342900" indent="-342900">
              <a:buFont typeface="Arial" panose="020B0604020202020204" pitchFamily="34" charset="0"/>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the Our World in Data team for their efforts in collecting and curating the epidemiological data used in this study</a:t>
            </a:r>
          </a:p>
          <a:p>
            <a:pPr marL="342900" indent="-342900">
              <a:buFont typeface="Arial" panose="020B0604020202020204" pitchFamily="34" charset="0"/>
              <a:buChar char="•"/>
            </a:pPr>
            <a:r>
              <a:rPr lang="en-GB" sz="2400" dirty="0">
                <a:effectLst/>
                <a:latin typeface="Calibri" panose="020F0502020204030204" pitchFamily="34" charset="0"/>
                <a:ea typeface="Calibri" panose="020F0502020204030204" pitchFamily="34" charset="0"/>
                <a:cs typeface="Times New Roman" panose="02020603050405020304" pitchFamily="18" charset="0"/>
              </a:rPr>
              <a:t>Carole Goble for relevant discussions, support and help with finding resources and interlocutors </a:t>
            </a:r>
            <a:endParaRPr lang="en-US" dirty="0"/>
          </a:p>
        </p:txBody>
      </p:sp>
    </p:spTree>
    <p:extLst>
      <p:ext uri="{BB962C8B-B14F-4D97-AF65-F5344CB8AC3E}">
        <p14:creationId xmlns:p14="http://schemas.microsoft.com/office/powerpoint/2010/main" val="33372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65E7-880E-62F8-D056-DCE11A5D4F20}"/>
              </a:ext>
            </a:extLst>
          </p:cNvPr>
          <p:cNvSpPr>
            <a:spLocks noGrp="1"/>
          </p:cNvSpPr>
          <p:nvPr>
            <p:ph type="title"/>
          </p:nvPr>
        </p:nvSpPr>
        <p:spPr/>
        <p:txBody>
          <a:bodyPr/>
          <a:lstStyle/>
          <a:p>
            <a:r>
              <a:rPr lang="en-GB" dirty="0"/>
              <a:t>Outline</a:t>
            </a:r>
          </a:p>
        </p:txBody>
      </p:sp>
      <p:sp>
        <p:nvSpPr>
          <p:cNvPr id="3" name="Content Placeholder 2">
            <a:extLst>
              <a:ext uri="{FF2B5EF4-FFF2-40B4-BE49-F238E27FC236}">
                <a16:creationId xmlns:a16="http://schemas.microsoft.com/office/drawing/2014/main" id="{F6E5E1A0-BCA9-1C95-9C83-691DF58449A7}"/>
              </a:ext>
            </a:extLst>
          </p:cNvPr>
          <p:cNvSpPr>
            <a:spLocks noGrp="1"/>
          </p:cNvSpPr>
          <p:nvPr>
            <p:ph idx="1"/>
          </p:nvPr>
        </p:nvSpPr>
        <p:spPr/>
        <p:txBody>
          <a:bodyPr/>
          <a:lstStyle/>
          <a:p>
            <a:r>
              <a:rPr lang="en-GB" dirty="0"/>
              <a:t>Outline of Case Study</a:t>
            </a:r>
          </a:p>
          <a:p>
            <a:endParaRPr lang="en-GB" dirty="0"/>
          </a:p>
          <a:p>
            <a:r>
              <a:rPr lang="en-GB" dirty="0"/>
              <a:t>Quantitative Results</a:t>
            </a:r>
          </a:p>
          <a:p>
            <a:endParaRPr lang="en-GB" dirty="0"/>
          </a:p>
          <a:p>
            <a:r>
              <a:rPr lang="en-GB" dirty="0"/>
              <a:t>Philosophical Framing</a:t>
            </a:r>
          </a:p>
          <a:p>
            <a:endParaRPr lang="en-GB" dirty="0"/>
          </a:p>
          <a:p>
            <a:r>
              <a:rPr lang="en-GB" dirty="0"/>
              <a:t>Reflections</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6524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637C-602D-7F3F-927D-677939534C76}"/>
              </a:ext>
            </a:extLst>
          </p:cNvPr>
          <p:cNvSpPr>
            <a:spLocks noGrp="1"/>
          </p:cNvSpPr>
          <p:nvPr>
            <p:ph type="title"/>
          </p:nvPr>
        </p:nvSpPr>
        <p:spPr>
          <a:xfrm>
            <a:off x="1" y="155448"/>
            <a:ext cx="9144000" cy="1252728"/>
          </a:xfrm>
        </p:spPr>
        <p:txBody>
          <a:bodyPr>
            <a:normAutofit fontScale="90000"/>
          </a:bodyPr>
          <a:lstStyle/>
          <a:p>
            <a:r>
              <a:rPr lang="en-US" dirty="0"/>
              <a:t>Genetic data sharing: a “success story”? </a:t>
            </a:r>
          </a:p>
        </p:txBody>
      </p:sp>
      <p:sp>
        <p:nvSpPr>
          <p:cNvPr id="3" name="Content Placeholder 2">
            <a:extLst>
              <a:ext uri="{FF2B5EF4-FFF2-40B4-BE49-F238E27FC236}">
                <a16:creationId xmlns:a16="http://schemas.microsoft.com/office/drawing/2014/main" id="{DA38BCC6-068F-29AE-99AB-6B581BAF27F2}"/>
              </a:ext>
            </a:extLst>
          </p:cNvPr>
          <p:cNvSpPr>
            <a:spLocks noGrp="1"/>
          </p:cNvSpPr>
          <p:nvPr>
            <p:ph idx="1"/>
          </p:nvPr>
        </p:nvSpPr>
        <p:spPr>
          <a:xfrm>
            <a:off x="457200" y="1775191"/>
            <a:ext cx="4638675" cy="4927361"/>
          </a:xfrm>
        </p:spPr>
        <p:txBody>
          <a:bodyPr>
            <a:normAutofit fontScale="92500" lnSpcReduction="10000"/>
          </a:bodyPr>
          <a:lstStyle/>
          <a:p>
            <a:r>
              <a:rPr lang="en-US" dirty="0"/>
              <a:t>Obvious urgency to identify and track SARS-COV-2 variants   </a:t>
            </a:r>
            <a:endParaRPr lang="en-US" sz="1800" dirty="0"/>
          </a:p>
          <a:p>
            <a:pPr marL="118872" indent="0">
              <a:buNone/>
            </a:pPr>
            <a:endParaRPr lang="en-US" dirty="0"/>
          </a:p>
          <a:p>
            <a:r>
              <a:rPr lang="en-US" dirty="0"/>
              <a:t>Easiest data to share from technical perspective </a:t>
            </a:r>
          </a:p>
          <a:p>
            <a:endParaRPr lang="en-US" dirty="0"/>
          </a:p>
          <a:p>
            <a:r>
              <a:rPr lang="en-US" dirty="0"/>
              <a:t>Building on decades of efforts towards sharing of sequencing data</a:t>
            </a:r>
          </a:p>
        </p:txBody>
      </p:sp>
      <p:pic>
        <p:nvPicPr>
          <p:cNvPr id="3074" name="Picture 2" descr="Cartoon:&quot;Open data&quot; | FOSTER">
            <a:extLst>
              <a:ext uri="{FF2B5EF4-FFF2-40B4-BE49-F238E27FC236}">
                <a16:creationId xmlns:a16="http://schemas.microsoft.com/office/drawing/2014/main" id="{59AEB72A-302C-1F84-3D17-6C7CD45B7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89794"/>
            <a:ext cx="2857500" cy="2644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E2CE39-3CCE-8EAB-B2DB-3A7BE69D95FF}"/>
              </a:ext>
            </a:extLst>
          </p:cNvPr>
          <p:cNvSpPr txBox="1"/>
          <p:nvPr/>
        </p:nvSpPr>
        <p:spPr>
          <a:xfrm>
            <a:off x="6619875" y="6353312"/>
            <a:ext cx="4491037" cy="461665"/>
          </a:xfrm>
          <a:prstGeom prst="rect">
            <a:avLst/>
          </a:prstGeom>
          <a:noFill/>
        </p:spPr>
        <p:txBody>
          <a:bodyPr wrap="square">
            <a:spAutoFit/>
          </a:bodyPr>
          <a:lstStyle/>
          <a:p>
            <a:r>
              <a:rPr lang="en-GB" sz="1200" dirty="0"/>
              <a:t>Illustrations accessed from</a:t>
            </a:r>
          </a:p>
          <a:p>
            <a:r>
              <a:rPr lang="en-GB" sz="1200" dirty="0"/>
              <a:t>https://www.fosteropenscience.eu/</a:t>
            </a:r>
          </a:p>
        </p:txBody>
      </p:sp>
      <p:pic>
        <p:nvPicPr>
          <p:cNvPr id="3076" name="Picture 4" descr="Cartoon: &quot;closed data&quot; | FOSTER">
            <a:extLst>
              <a:ext uri="{FF2B5EF4-FFF2-40B4-BE49-F238E27FC236}">
                <a16:creationId xmlns:a16="http://schemas.microsoft.com/office/drawing/2014/main" id="{D03E3AD2-40C2-7717-4ADE-526ACA544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75" y="3550592"/>
            <a:ext cx="2524125" cy="2644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336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8B51-B9B4-FA4C-AECF-6E8ECC25A189}"/>
              </a:ext>
            </a:extLst>
          </p:cNvPr>
          <p:cNvSpPr>
            <a:spLocks noGrp="1"/>
          </p:cNvSpPr>
          <p:nvPr>
            <p:ph type="title"/>
          </p:nvPr>
        </p:nvSpPr>
        <p:spPr>
          <a:xfrm>
            <a:off x="130979" y="-1"/>
            <a:ext cx="8882042" cy="1400537"/>
          </a:xfrm>
        </p:spPr>
        <p:txBody>
          <a:bodyPr>
            <a:noAutofit/>
          </a:bodyPr>
          <a:lstStyle/>
          <a:p>
            <a:pPr marL="0" indent="0">
              <a:buNone/>
            </a:pPr>
            <a:r>
              <a:rPr lang="en-US" sz="3600" dirty="0"/>
              <a:t>Accountable data sharing: Global Initiative on Sharing All Influenza Data</a:t>
            </a:r>
          </a:p>
        </p:txBody>
      </p:sp>
      <p:sp>
        <p:nvSpPr>
          <p:cNvPr id="3" name="Content Placeholder 2">
            <a:extLst>
              <a:ext uri="{FF2B5EF4-FFF2-40B4-BE49-F238E27FC236}">
                <a16:creationId xmlns:a16="http://schemas.microsoft.com/office/drawing/2014/main" id="{04C22922-07C6-9A43-B7FC-D7AE895E0A41}"/>
              </a:ext>
            </a:extLst>
          </p:cNvPr>
          <p:cNvSpPr>
            <a:spLocks noGrp="1"/>
          </p:cNvSpPr>
          <p:nvPr>
            <p:ph idx="1"/>
          </p:nvPr>
        </p:nvSpPr>
        <p:spPr>
          <a:xfrm>
            <a:off x="130979" y="1534602"/>
            <a:ext cx="8882042" cy="5323398"/>
          </a:xfrm>
        </p:spPr>
        <p:txBody>
          <a:bodyPr>
            <a:noAutofit/>
          </a:bodyPr>
          <a:lstStyle/>
          <a:p>
            <a:r>
              <a:rPr lang="en-GB" sz="2800" dirty="0"/>
              <a:t>2008: share influenza genomic data </a:t>
            </a:r>
            <a:r>
              <a:rPr lang="en-GB" sz="2800" i="1" dirty="0"/>
              <a:t>securely </a:t>
            </a:r>
            <a:r>
              <a:rPr lang="en-GB" sz="2800" dirty="0"/>
              <a:t>and</a:t>
            </a:r>
            <a:r>
              <a:rPr lang="en-GB" sz="2800" i="1" dirty="0"/>
              <a:t> responsibly</a:t>
            </a:r>
          </a:p>
          <a:p>
            <a:pPr lvl="1"/>
            <a:r>
              <a:rPr lang="en-GB"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an alternative to the public domain sharing model</a:t>
            </a:r>
          </a:p>
          <a:p>
            <a:pPr lvl="1"/>
            <a:endParaRPr lang="en-US" sz="1050" dirty="0"/>
          </a:p>
          <a:p>
            <a:r>
              <a:rPr lang="en-GB" sz="2800" dirty="0"/>
              <a:t>Grounded on agreement governing data access and re-use</a:t>
            </a:r>
          </a:p>
          <a:p>
            <a:pPr lvl="1"/>
            <a:r>
              <a:rPr lang="en-GB"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requires users to authenticate their academic identity and agree not to republish or link GISAID genomes without permission from data producer</a:t>
            </a:r>
          </a:p>
          <a:p>
            <a:pPr lvl="1"/>
            <a:r>
              <a:rPr lang="en-GB"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fosters trust and information exchange among groups that differ in their geo-political locations, funding levels, material resources and social characteristics, thereby expanding the range of data sources shared online</a:t>
            </a:r>
            <a:endParaRPr lang="en-GB" sz="2400" dirty="0">
              <a:solidFill>
                <a:srgbClr val="000000"/>
              </a:solidFill>
              <a:latin typeface="Calibri" panose="020F0502020204030204" pitchFamily="34" charset="0"/>
              <a:cs typeface="Calibri" panose="020F0502020204030204" pitchFamily="34" charset="0"/>
            </a:endParaRPr>
          </a:p>
        </p:txBody>
      </p:sp>
      <p:pic>
        <p:nvPicPr>
          <p:cNvPr id="5" name="Picture 4" descr="Graphical user interface&#10;&#10;Description automatically generated">
            <a:extLst>
              <a:ext uri="{FF2B5EF4-FFF2-40B4-BE49-F238E27FC236}">
                <a16:creationId xmlns:a16="http://schemas.microsoft.com/office/drawing/2014/main" id="{F4C23904-7D38-C445-943C-9892811E6E3D}"/>
              </a:ext>
            </a:extLst>
          </p:cNvPr>
          <p:cNvPicPr>
            <a:picLocks noChangeAspect="1"/>
          </p:cNvPicPr>
          <p:nvPr/>
        </p:nvPicPr>
        <p:blipFill>
          <a:blip r:embed="rId3"/>
          <a:stretch>
            <a:fillRect/>
          </a:stretch>
        </p:blipFill>
        <p:spPr>
          <a:xfrm>
            <a:off x="6685178" y="700267"/>
            <a:ext cx="2215775" cy="834335"/>
          </a:xfrm>
          <a:prstGeom prst="rect">
            <a:avLst/>
          </a:prstGeom>
        </p:spPr>
      </p:pic>
    </p:spTree>
    <p:extLst>
      <p:ext uri="{BB962C8B-B14F-4D97-AF65-F5344CB8AC3E}">
        <p14:creationId xmlns:p14="http://schemas.microsoft.com/office/powerpoint/2010/main" val="4072229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58B51-B9B4-FA4C-AECF-6E8ECC25A189}"/>
              </a:ext>
            </a:extLst>
          </p:cNvPr>
          <p:cNvSpPr>
            <a:spLocks noGrp="1"/>
          </p:cNvSpPr>
          <p:nvPr>
            <p:ph type="title"/>
          </p:nvPr>
        </p:nvSpPr>
        <p:spPr>
          <a:xfrm>
            <a:off x="130979" y="-1"/>
            <a:ext cx="8882042" cy="1400537"/>
          </a:xfrm>
        </p:spPr>
        <p:txBody>
          <a:bodyPr>
            <a:noAutofit/>
          </a:bodyPr>
          <a:lstStyle/>
          <a:p>
            <a:pPr marL="0" indent="0">
              <a:buNone/>
            </a:pPr>
            <a:r>
              <a:rPr lang="en-US" sz="3600" dirty="0"/>
              <a:t>Accountable data sharing: Global Initiative on Sharing All Influenza Data</a:t>
            </a:r>
          </a:p>
        </p:txBody>
      </p:sp>
      <p:sp>
        <p:nvSpPr>
          <p:cNvPr id="3" name="Content Placeholder 2">
            <a:extLst>
              <a:ext uri="{FF2B5EF4-FFF2-40B4-BE49-F238E27FC236}">
                <a16:creationId xmlns:a16="http://schemas.microsoft.com/office/drawing/2014/main" id="{04C22922-07C6-9A43-B7FC-D7AE895E0A41}"/>
              </a:ext>
            </a:extLst>
          </p:cNvPr>
          <p:cNvSpPr>
            <a:spLocks noGrp="1"/>
          </p:cNvSpPr>
          <p:nvPr>
            <p:ph idx="1"/>
          </p:nvPr>
        </p:nvSpPr>
        <p:spPr>
          <a:xfrm>
            <a:off x="130979" y="1534602"/>
            <a:ext cx="8882042" cy="5323398"/>
          </a:xfrm>
        </p:spPr>
        <p:txBody>
          <a:bodyPr>
            <a:noAutofit/>
          </a:bodyPr>
          <a:lstStyle/>
          <a:p>
            <a:pPr lvl="1"/>
            <a:endParaRPr lang="en-US" sz="1050" dirty="0"/>
          </a:p>
          <a:p>
            <a:r>
              <a:rPr lang="en-US" sz="2400" dirty="0"/>
              <a:t>2020: redeployed as to include SARS-COV-2 data</a:t>
            </a:r>
          </a:p>
          <a:p>
            <a:pPr lvl="1"/>
            <a:r>
              <a:rPr lang="en-GB" sz="2000" dirty="0" err="1">
                <a:solidFill>
                  <a:srgbClr val="000000"/>
                </a:solidFill>
                <a:latin typeface="Calibri" panose="020F0502020204030204" pitchFamily="34" charset="0"/>
                <a:ea typeface="Times New Roman" panose="02020603050405020304" pitchFamily="18" charset="0"/>
                <a:cs typeface="Calibri" panose="020F0502020204030204" pitchFamily="34" charset="0"/>
              </a:rPr>
              <a:t>EpiCov</a:t>
            </a:r>
            <a:r>
              <a:rPr lang="en-GB" sz="2000" dirty="0">
                <a:solidFill>
                  <a:srgbClr val="000000"/>
                </a:solidFill>
                <a:latin typeface="Calibri" panose="020F0502020204030204" pitchFamily="34" charset="0"/>
                <a:ea typeface="Times New Roman" panose="02020603050405020304" pitchFamily="18" charset="0"/>
                <a:cs typeface="Calibri" panose="020F0502020204030204" pitchFamily="34" charset="0"/>
              </a:rPr>
              <a:t> database stores, analyses and builds evolutionary trees of SARS COV-2 genome sequences</a:t>
            </a:r>
          </a:p>
          <a:p>
            <a:endParaRPr lang="en-GB" sz="1050" dirty="0">
              <a:solidFill>
                <a:srgbClr val="000000"/>
              </a:solidFill>
              <a:latin typeface="Calibri" panose="020F0502020204030204" pitchFamily="34" charset="0"/>
              <a:ea typeface="Times New Roman" panose="02020603050405020304" pitchFamily="18" charset="0"/>
              <a:cs typeface="Calibri" panose="020F0502020204030204" pitchFamily="34" charset="0"/>
            </a:endParaRPr>
          </a:p>
          <a:p>
            <a:r>
              <a:rPr lang="en-GB"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Now leading open access database for SARS-CoV-2, over 13 million genomes sequenced by </a:t>
            </a:r>
            <a:r>
              <a:rPr lang="en-US" sz="2400" dirty="0">
                <a:solidFill>
                  <a:srgbClr val="000000"/>
                </a:solidFill>
                <a:latin typeface="Calibri" panose="020F0502020204030204" pitchFamily="34" charset="0"/>
                <a:ea typeface="Times New Roman" panose="02020603050405020304" pitchFamily="18" charset="0"/>
                <a:cs typeface="Calibri" panose="020F0502020204030204" pitchFamily="34" charset="0"/>
              </a:rPr>
              <a:t>November 2022</a:t>
            </a:r>
          </a:p>
          <a:p>
            <a:endParaRPr lang="en-US" sz="2400" dirty="0">
              <a:solidFill>
                <a:srgbClr val="000000"/>
              </a:solidFill>
              <a:latin typeface="Calibri" panose="020F0502020204030204" pitchFamily="34" charset="0"/>
              <a:cs typeface="Calibri" panose="020F0502020204030204" pitchFamily="34" charset="0"/>
            </a:endParaRPr>
          </a:p>
          <a:p>
            <a:r>
              <a:rPr lang="en-US" sz="2400" dirty="0">
                <a:solidFill>
                  <a:srgbClr val="000000"/>
                </a:solidFill>
                <a:latin typeface="Calibri" panose="020F0502020204030204" pitchFamily="34" charset="0"/>
                <a:cs typeface="Calibri" panose="020F0502020204030204" pitchFamily="34" charset="0"/>
              </a:rPr>
              <a:t>Key role in identifying and studying variants of interest, variant evolution and lineages, spread in real-time   </a:t>
            </a:r>
          </a:p>
          <a:p>
            <a:endParaRPr lang="en-US" sz="2400" dirty="0">
              <a:solidFill>
                <a:srgbClr val="000000"/>
              </a:solidFill>
              <a:latin typeface="Calibri" panose="020F0502020204030204" pitchFamily="34" charset="0"/>
              <a:cs typeface="Calibri" panose="020F0502020204030204" pitchFamily="34" charset="0"/>
            </a:endParaRPr>
          </a:p>
          <a:p>
            <a:r>
              <a:rPr lang="en-GB" sz="2000" dirty="0"/>
              <a:t>Funded  by public-private partnerships (</a:t>
            </a:r>
            <a:r>
              <a:rPr lang="en-GB" sz="2000" dirty="0">
                <a:hlinkClick r:id="rId3"/>
              </a:rPr>
              <a:t>Federal Republic of Germany</a:t>
            </a:r>
            <a:r>
              <a:rPr lang="en-GB" sz="2000" dirty="0"/>
              <a:t>, public-health and academic institutions in Argentina, Brazil, China, Republic of the Congo, Ethiopia, Indonesia, Malaysia, Russia, Senegal, Singapore, South Africa + bottom-up Friends of GISAID)</a:t>
            </a:r>
            <a:endParaRPr lang="en-US" sz="3600" dirty="0"/>
          </a:p>
        </p:txBody>
      </p:sp>
      <p:pic>
        <p:nvPicPr>
          <p:cNvPr id="5" name="Picture 4" descr="Graphical user interface&#10;&#10;Description automatically generated">
            <a:extLst>
              <a:ext uri="{FF2B5EF4-FFF2-40B4-BE49-F238E27FC236}">
                <a16:creationId xmlns:a16="http://schemas.microsoft.com/office/drawing/2014/main" id="{F4C23904-7D38-C445-943C-9892811E6E3D}"/>
              </a:ext>
            </a:extLst>
          </p:cNvPr>
          <p:cNvPicPr>
            <a:picLocks noChangeAspect="1"/>
          </p:cNvPicPr>
          <p:nvPr/>
        </p:nvPicPr>
        <p:blipFill>
          <a:blip r:embed="rId4"/>
          <a:stretch>
            <a:fillRect/>
          </a:stretch>
        </p:blipFill>
        <p:spPr>
          <a:xfrm>
            <a:off x="6685178" y="700267"/>
            <a:ext cx="2215775" cy="834335"/>
          </a:xfrm>
          <a:prstGeom prst="rect">
            <a:avLst/>
          </a:prstGeom>
        </p:spPr>
      </p:pic>
    </p:spTree>
    <p:extLst>
      <p:ext uri="{BB962C8B-B14F-4D97-AF65-F5344CB8AC3E}">
        <p14:creationId xmlns:p14="http://schemas.microsoft.com/office/powerpoint/2010/main" val="2855643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E232-F80A-008F-6117-6155D493BAA8}"/>
              </a:ext>
            </a:extLst>
          </p:cNvPr>
          <p:cNvSpPr>
            <a:spLocks noGrp="1"/>
          </p:cNvSpPr>
          <p:nvPr>
            <p:ph type="title"/>
          </p:nvPr>
        </p:nvSpPr>
        <p:spPr/>
        <p:txBody>
          <a:bodyPr>
            <a:normAutofit/>
          </a:bodyPr>
          <a:lstStyle/>
          <a:p>
            <a:r>
              <a:rPr lang="en-US" sz="4000" dirty="0"/>
              <a:t>Not open enough?</a:t>
            </a:r>
          </a:p>
        </p:txBody>
      </p:sp>
      <p:sp>
        <p:nvSpPr>
          <p:cNvPr id="3" name="Content Placeholder 2">
            <a:extLst>
              <a:ext uri="{FF2B5EF4-FFF2-40B4-BE49-F238E27FC236}">
                <a16:creationId xmlns:a16="http://schemas.microsoft.com/office/drawing/2014/main" id="{09E4E693-BB8B-153C-1A01-C2D788EAA732}"/>
              </a:ext>
            </a:extLst>
          </p:cNvPr>
          <p:cNvSpPr>
            <a:spLocks noGrp="1"/>
          </p:cNvSpPr>
          <p:nvPr>
            <p:ph idx="1"/>
          </p:nvPr>
        </p:nvSpPr>
        <p:spPr>
          <a:xfrm>
            <a:off x="104173" y="1540934"/>
            <a:ext cx="3505802" cy="5317066"/>
          </a:xfrm>
        </p:spPr>
        <p:txBody>
          <a:bodyPr>
            <a:normAutofit fontScale="70000" lnSpcReduction="20000"/>
          </a:bodyPr>
          <a:lstStyle/>
          <a:p>
            <a:pPr marL="118872" indent="0">
              <a:buNone/>
            </a:pP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29/01/2021: government board of European Bioinformatics Institute posts letter in </a:t>
            </a:r>
            <a:r>
              <a:rPr lang="en-GB" sz="24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Nature</a:t>
            </a:r>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calling for greater openness in sharing SARS-CoV-2 genome data</a:t>
            </a:r>
          </a:p>
          <a:p>
            <a:pPr marL="118872" indent="0">
              <a:buNone/>
            </a:pPr>
            <a:endParaRPr lang="en-GB"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Worry: limiting the extent to which data can be accessed and linked can negatively affect the insight, pace and breadth of future research</a:t>
            </a:r>
          </a:p>
          <a:p>
            <a:endParaRPr lang="en-GB"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“to unleash the fast flow of research advances” the scientific community must remove all formal barriers which restrict data sharing and share all SARS-CoV-2 genome sequences</a:t>
            </a:r>
          </a:p>
          <a:p>
            <a:endParaRPr lang="en-GB" sz="13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GB"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signed and promoted by Nobel Laureates, directors of bioinformatics programs and many leading researchers concerned about urgency of an effective pandemic response</a:t>
            </a:r>
          </a:p>
          <a:p>
            <a:endParaRPr lang="en-GB" sz="2400" dirty="0">
              <a:solidFill>
                <a:srgbClr val="00000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4060F2E-C3AB-2EBC-66FF-99DD1203E8EF}"/>
              </a:ext>
            </a:extLst>
          </p:cNvPr>
          <p:cNvPicPr>
            <a:picLocks noChangeAspect="1"/>
          </p:cNvPicPr>
          <p:nvPr/>
        </p:nvPicPr>
        <p:blipFill>
          <a:blip r:embed="rId3"/>
          <a:stretch>
            <a:fillRect/>
          </a:stretch>
        </p:blipFill>
        <p:spPr>
          <a:xfrm>
            <a:off x="3714750" y="2982503"/>
            <a:ext cx="5248275" cy="3329196"/>
          </a:xfrm>
          <a:prstGeom prst="rect">
            <a:avLst/>
          </a:prstGeom>
        </p:spPr>
      </p:pic>
      <p:pic>
        <p:nvPicPr>
          <p:cNvPr id="7" name="Picture 6">
            <a:extLst>
              <a:ext uri="{FF2B5EF4-FFF2-40B4-BE49-F238E27FC236}">
                <a16:creationId xmlns:a16="http://schemas.microsoft.com/office/drawing/2014/main" id="{C6F52E0C-4578-07A0-872E-9746B1DF2437}"/>
              </a:ext>
            </a:extLst>
          </p:cNvPr>
          <p:cNvPicPr>
            <a:picLocks noChangeAspect="1"/>
          </p:cNvPicPr>
          <p:nvPr/>
        </p:nvPicPr>
        <p:blipFill>
          <a:blip r:embed="rId4"/>
          <a:stretch>
            <a:fillRect/>
          </a:stretch>
        </p:blipFill>
        <p:spPr>
          <a:xfrm>
            <a:off x="4219315" y="1540934"/>
            <a:ext cx="4239144" cy="1407613"/>
          </a:xfrm>
          <a:prstGeom prst="rect">
            <a:avLst/>
          </a:prstGeom>
        </p:spPr>
      </p:pic>
    </p:spTree>
    <p:extLst>
      <p:ext uri="{BB962C8B-B14F-4D97-AF65-F5344CB8AC3E}">
        <p14:creationId xmlns:p14="http://schemas.microsoft.com/office/powerpoint/2010/main" val="1971622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FEA1-7F17-9D6B-EA95-C5FC3359DFA0}"/>
              </a:ext>
            </a:extLst>
          </p:cNvPr>
          <p:cNvSpPr>
            <a:spLocks noGrp="1"/>
          </p:cNvSpPr>
          <p:nvPr>
            <p:ph type="title"/>
          </p:nvPr>
        </p:nvSpPr>
        <p:spPr/>
        <p:txBody>
          <a:bodyPr/>
          <a:lstStyle/>
          <a:p>
            <a:r>
              <a:rPr lang="en-GB" dirty="0"/>
              <a:t>Not Open Enough?</a:t>
            </a:r>
          </a:p>
        </p:txBody>
      </p:sp>
      <p:sp>
        <p:nvSpPr>
          <p:cNvPr id="7" name="Content Placeholder 6">
            <a:extLst>
              <a:ext uri="{FF2B5EF4-FFF2-40B4-BE49-F238E27FC236}">
                <a16:creationId xmlns:a16="http://schemas.microsoft.com/office/drawing/2014/main" id="{160A1C85-61F1-267B-6506-01909FD498A1}"/>
              </a:ext>
            </a:extLst>
          </p:cNvPr>
          <p:cNvSpPr>
            <a:spLocks noGrp="1"/>
          </p:cNvSpPr>
          <p:nvPr>
            <p:ph idx="1"/>
          </p:nvPr>
        </p:nvSpPr>
        <p:spPr>
          <a:xfrm>
            <a:off x="104775" y="1775191"/>
            <a:ext cx="3505199" cy="4625609"/>
          </a:xfrm>
        </p:spPr>
        <p:txBody>
          <a:bodyPr>
            <a:normAutofit fontScale="47500" lnSpcReduction="20000"/>
          </a:bodyPr>
          <a:lstStyle/>
          <a:p>
            <a:pPr marL="118872" indent="0">
              <a:buNone/>
            </a:pPr>
            <a:r>
              <a:rPr lang="en-GB" sz="3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29/04/2021: an email thread between the heads of research institutes and GISAID is leaked by burner account @HelseSanning</a:t>
            </a:r>
          </a:p>
          <a:p>
            <a:pPr marL="118872" indent="0">
              <a:buNone/>
            </a:pPr>
            <a:endParaRPr lang="en-GB"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GB" sz="3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email begins as GISAID questions why they are not being invited to a meeting discussing the future of SARS-CoV-2 genomic repositories</a:t>
            </a:r>
          </a:p>
          <a:p>
            <a:endParaRPr lang="en-GB" sz="1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GB" sz="3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letter discusses several perceived tensions: access of data,</a:t>
            </a:r>
            <a:r>
              <a:rPr lang="en-GB" dirty="0">
                <a:solidFill>
                  <a:srgbClr val="000000"/>
                </a:solidFill>
                <a:latin typeface="Calibri" panose="020F0502020204030204" pitchFamily="34" charset="0"/>
                <a:ea typeface="Times New Roman" panose="02020603050405020304" pitchFamily="18" charset="0"/>
                <a:cs typeface="Calibri" panose="020F0502020204030204" pitchFamily="34" charset="0"/>
              </a:rPr>
              <a:t> terms of use, data rights, funding , sharing and dodgy citations.</a:t>
            </a:r>
            <a:endParaRPr lang="en-GB" sz="3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endParaRPr lang="en-GB"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r>
              <a:rPr lang="en-GB" sz="3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letter concludes with support from a researcher in South Africa, claiming </a:t>
            </a:r>
            <a:r>
              <a:rPr lang="en-GB" sz="3200" i="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“Scientists feel a movement, to try to bypass GISAID and make all of the data public before analysis at INSDC is not good for South Africa, as GISAID protects data access and we deposit all of our data as produced”</a:t>
            </a:r>
          </a:p>
          <a:p>
            <a:endParaRPr lang="en-GB" sz="3200" dirty="0">
              <a:solidFill>
                <a:srgbClr val="000000"/>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6739DDD4-450D-E35C-BC40-46C9170E9AC0}"/>
              </a:ext>
            </a:extLst>
          </p:cNvPr>
          <p:cNvPicPr>
            <a:picLocks noChangeAspect="1"/>
          </p:cNvPicPr>
          <p:nvPr/>
        </p:nvPicPr>
        <p:blipFill>
          <a:blip r:embed="rId2"/>
          <a:stretch>
            <a:fillRect/>
          </a:stretch>
        </p:blipFill>
        <p:spPr>
          <a:xfrm>
            <a:off x="3733800" y="3305004"/>
            <a:ext cx="5410200" cy="2905295"/>
          </a:xfrm>
          <a:prstGeom prst="rect">
            <a:avLst/>
          </a:prstGeom>
        </p:spPr>
      </p:pic>
      <p:pic>
        <p:nvPicPr>
          <p:cNvPr id="14" name="Picture 13">
            <a:extLst>
              <a:ext uri="{FF2B5EF4-FFF2-40B4-BE49-F238E27FC236}">
                <a16:creationId xmlns:a16="http://schemas.microsoft.com/office/drawing/2014/main" id="{538D5BBA-28C4-0020-8297-B48BA7B2C1A3}"/>
              </a:ext>
            </a:extLst>
          </p:cNvPr>
          <p:cNvPicPr>
            <a:picLocks noChangeAspect="1"/>
          </p:cNvPicPr>
          <p:nvPr/>
        </p:nvPicPr>
        <p:blipFill>
          <a:blip r:embed="rId3"/>
          <a:stretch>
            <a:fillRect/>
          </a:stretch>
        </p:blipFill>
        <p:spPr>
          <a:xfrm>
            <a:off x="3638159" y="1971596"/>
            <a:ext cx="5601482" cy="1124107"/>
          </a:xfrm>
          <a:prstGeom prst="rect">
            <a:avLst/>
          </a:prstGeom>
        </p:spPr>
      </p:pic>
    </p:spTree>
    <p:extLst>
      <p:ext uri="{BB962C8B-B14F-4D97-AF65-F5344CB8AC3E}">
        <p14:creationId xmlns:p14="http://schemas.microsoft.com/office/powerpoint/2010/main" val="1932593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E232-F80A-008F-6117-6155D493BAA8}"/>
              </a:ext>
            </a:extLst>
          </p:cNvPr>
          <p:cNvSpPr>
            <a:spLocks noGrp="1"/>
          </p:cNvSpPr>
          <p:nvPr>
            <p:ph type="title"/>
          </p:nvPr>
        </p:nvSpPr>
        <p:spPr/>
        <p:txBody>
          <a:bodyPr>
            <a:normAutofit/>
          </a:bodyPr>
          <a:lstStyle/>
          <a:p>
            <a:r>
              <a:rPr lang="en-US" sz="4000" dirty="0"/>
              <a:t>Not open enough?</a:t>
            </a:r>
          </a:p>
        </p:txBody>
      </p:sp>
      <p:sp>
        <p:nvSpPr>
          <p:cNvPr id="3" name="Content Placeholder 2">
            <a:extLst>
              <a:ext uri="{FF2B5EF4-FFF2-40B4-BE49-F238E27FC236}">
                <a16:creationId xmlns:a16="http://schemas.microsoft.com/office/drawing/2014/main" id="{09E4E693-BB8B-153C-1A01-C2D788EAA732}"/>
              </a:ext>
            </a:extLst>
          </p:cNvPr>
          <p:cNvSpPr>
            <a:spLocks noGrp="1"/>
          </p:cNvSpPr>
          <p:nvPr>
            <p:ph idx="1"/>
          </p:nvPr>
        </p:nvSpPr>
        <p:spPr>
          <a:xfrm>
            <a:off x="104172" y="1540934"/>
            <a:ext cx="4467828" cy="5317066"/>
          </a:xfrm>
        </p:spPr>
        <p:txBody>
          <a:bodyPr>
            <a:normAutofit fontScale="85000" lnSpcReduction="20000"/>
          </a:bodyPr>
          <a:lstStyle/>
          <a:p>
            <a:pPr marL="118872" indent="0">
              <a:buNone/>
            </a:pPr>
            <a:r>
              <a:rPr lang="en-GB" sz="2400" dirty="0">
                <a:solidFill>
                  <a:srgbClr val="000000"/>
                </a:solidFill>
                <a:latin typeface="Calibri" panose="020F0502020204030204" pitchFamily="34" charset="0"/>
                <a:cs typeface="Calibri" panose="020F0502020204030204" pitchFamily="34" charset="0"/>
              </a:rPr>
              <a:t>May 2023: investigations by Science and Nature magazines over the management and governance of GISAID</a:t>
            </a:r>
          </a:p>
          <a:p>
            <a:pPr marL="118872" indent="0">
              <a:buNone/>
            </a:pPr>
            <a:endParaRPr lang="en-GB" sz="2400" dirty="0">
              <a:solidFill>
                <a:srgbClr val="000000"/>
              </a:solidFill>
              <a:latin typeface="Calibri" panose="020F0502020204030204" pitchFamily="34" charset="0"/>
              <a:cs typeface="Calibri" panose="020F0502020204030204" pitchFamily="34" charset="0"/>
            </a:endParaRPr>
          </a:p>
          <a:p>
            <a:r>
              <a:rPr lang="en-GB" sz="2400" dirty="0">
                <a:solidFill>
                  <a:srgbClr val="000000"/>
                </a:solidFill>
                <a:latin typeface="Calibri" panose="020F0502020204030204" pitchFamily="34" charset="0"/>
                <a:cs typeface="Calibri" panose="020F0502020204030204" pitchFamily="34" charset="0"/>
              </a:rPr>
              <a:t>Worries about opaque governance, calls for shutting it down in a hurry</a:t>
            </a:r>
          </a:p>
          <a:p>
            <a:r>
              <a:rPr lang="en-GB" sz="2400" dirty="0">
                <a:solidFill>
                  <a:srgbClr val="000000"/>
                </a:solidFill>
                <a:latin typeface="Calibri" panose="020F0502020204030204" pitchFamily="34" charset="0"/>
                <a:cs typeface="Calibri" panose="020F0502020204030204" pitchFamily="34" charset="0"/>
              </a:rPr>
              <a:t>Accusations of selective / “adjusted” data releases depending on who is asking and their relationship to GISAID</a:t>
            </a:r>
          </a:p>
          <a:p>
            <a:r>
              <a:rPr lang="en-GB" sz="2400" dirty="0">
                <a:solidFill>
                  <a:srgbClr val="000000"/>
                </a:solidFill>
                <a:latin typeface="Calibri" panose="020F0502020204030204" pitchFamily="34" charset="0"/>
                <a:cs typeface="Calibri" panose="020F0502020204030204" pitchFamily="34" charset="0"/>
              </a:rPr>
              <a:t>Blurred line between retribution for past misdemeanours (breaking GISAID data sharing policies) and unwarranted denial of access </a:t>
            </a:r>
          </a:p>
          <a:p>
            <a:pPr lvl="1"/>
            <a:r>
              <a:rPr lang="en-GB" sz="2000" dirty="0">
                <a:solidFill>
                  <a:srgbClr val="000000"/>
                </a:solidFill>
                <a:latin typeface="Calibri" panose="020F0502020204030204" pitchFamily="34" charset="0"/>
                <a:cs typeface="Calibri" panose="020F0502020204030204" pitchFamily="34" charset="0"/>
              </a:rPr>
              <a:t>Extremely hard to adjudicate especially given existing prejudice against GISAID model</a:t>
            </a:r>
          </a:p>
          <a:p>
            <a:r>
              <a:rPr lang="en-GB" sz="2400" dirty="0">
                <a:solidFill>
                  <a:srgbClr val="000000"/>
                </a:solidFill>
                <a:latin typeface="Calibri" panose="020F0502020204030204" pitchFamily="34" charset="0"/>
                <a:cs typeface="Calibri" panose="020F0502020204030204" pitchFamily="34" charset="0"/>
              </a:rPr>
              <a:t>In any case, clearly non-transparent management, badly suited to accountability regime it is meant to exemplify</a:t>
            </a:r>
          </a:p>
        </p:txBody>
      </p:sp>
      <p:pic>
        <p:nvPicPr>
          <p:cNvPr id="5" name="Picture 4">
            <a:extLst>
              <a:ext uri="{FF2B5EF4-FFF2-40B4-BE49-F238E27FC236}">
                <a16:creationId xmlns:a16="http://schemas.microsoft.com/office/drawing/2014/main" id="{48970045-5E05-94D6-137C-B89D02343BCF}"/>
              </a:ext>
            </a:extLst>
          </p:cNvPr>
          <p:cNvPicPr>
            <a:picLocks noChangeAspect="1"/>
          </p:cNvPicPr>
          <p:nvPr/>
        </p:nvPicPr>
        <p:blipFill>
          <a:blip r:embed="rId3"/>
          <a:stretch>
            <a:fillRect/>
          </a:stretch>
        </p:blipFill>
        <p:spPr>
          <a:xfrm>
            <a:off x="4916812" y="2872465"/>
            <a:ext cx="4053826" cy="2080535"/>
          </a:xfrm>
          <a:prstGeom prst="rect">
            <a:avLst/>
          </a:prstGeom>
        </p:spPr>
      </p:pic>
      <p:pic>
        <p:nvPicPr>
          <p:cNvPr id="9" name="Picture 8">
            <a:extLst>
              <a:ext uri="{FF2B5EF4-FFF2-40B4-BE49-F238E27FC236}">
                <a16:creationId xmlns:a16="http://schemas.microsoft.com/office/drawing/2014/main" id="{A23AB2C1-AE13-3107-591B-70F393270992}"/>
              </a:ext>
            </a:extLst>
          </p:cNvPr>
          <p:cNvPicPr>
            <a:picLocks noChangeAspect="1"/>
          </p:cNvPicPr>
          <p:nvPr/>
        </p:nvPicPr>
        <p:blipFill>
          <a:blip r:embed="rId4"/>
          <a:stretch>
            <a:fillRect/>
          </a:stretch>
        </p:blipFill>
        <p:spPr>
          <a:xfrm>
            <a:off x="5205563" y="4953000"/>
            <a:ext cx="3881244" cy="1766097"/>
          </a:xfrm>
          <a:prstGeom prst="rect">
            <a:avLst/>
          </a:prstGeom>
        </p:spPr>
      </p:pic>
      <p:pic>
        <p:nvPicPr>
          <p:cNvPr id="11" name="Picture 10">
            <a:extLst>
              <a:ext uri="{FF2B5EF4-FFF2-40B4-BE49-F238E27FC236}">
                <a16:creationId xmlns:a16="http://schemas.microsoft.com/office/drawing/2014/main" id="{B8EA42DA-B2DB-8B12-6C9A-BC2C5F35EF57}"/>
              </a:ext>
            </a:extLst>
          </p:cNvPr>
          <p:cNvPicPr>
            <a:picLocks noChangeAspect="1"/>
          </p:cNvPicPr>
          <p:nvPr/>
        </p:nvPicPr>
        <p:blipFill>
          <a:blip r:embed="rId5"/>
          <a:stretch>
            <a:fillRect/>
          </a:stretch>
        </p:blipFill>
        <p:spPr>
          <a:xfrm>
            <a:off x="4916812" y="1540934"/>
            <a:ext cx="4053826" cy="1344407"/>
          </a:xfrm>
          <a:prstGeom prst="rect">
            <a:avLst/>
          </a:prstGeom>
        </p:spPr>
      </p:pic>
    </p:spTree>
    <p:extLst>
      <p:ext uri="{BB962C8B-B14F-4D97-AF65-F5344CB8AC3E}">
        <p14:creationId xmlns:p14="http://schemas.microsoft.com/office/powerpoint/2010/main" val="3470524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53EEC9-16D2-DB0F-9C8C-281CE8AF3411}"/>
              </a:ext>
            </a:extLst>
          </p:cNvPr>
          <p:cNvPicPr>
            <a:picLocks noChangeAspect="1"/>
          </p:cNvPicPr>
          <p:nvPr/>
        </p:nvPicPr>
        <p:blipFill>
          <a:blip r:embed="rId2"/>
          <a:stretch>
            <a:fillRect/>
          </a:stretch>
        </p:blipFill>
        <p:spPr>
          <a:xfrm>
            <a:off x="5595142" y="428"/>
            <a:ext cx="3548858" cy="2129314"/>
          </a:xfrm>
          <a:prstGeom prst="rect">
            <a:avLst/>
          </a:prstGeom>
        </p:spPr>
      </p:pic>
      <p:sp>
        <p:nvSpPr>
          <p:cNvPr id="2" name="Title 1">
            <a:extLst>
              <a:ext uri="{FF2B5EF4-FFF2-40B4-BE49-F238E27FC236}">
                <a16:creationId xmlns:a16="http://schemas.microsoft.com/office/drawing/2014/main" id="{5AF71C6D-32A0-B8CE-50CE-68277AC5341C}"/>
              </a:ext>
            </a:extLst>
          </p:cNvPr>
          <p:cNvSpPr>
            <a:spLocks noGrp="1"/>
          </p:cNvSpPr>
          <p:nvPr>
            <p:ph type="title"/>
          </p:nvPr>
        </p:nvSpPr>
        <p:spPr>
          <a:xfrm>
            <a:off x="81023" y="90282"/>
            <a:ext cx="8229600" cy="1252728"/>
          </a:xfrm>
        </p:spPr>
        <p:txBody>
          <a:bodyPr>
            <a:normAutofit fontScale="90000"/>
          </a:bodyPr>
          <a:lstStyle/>
          <a:p>
            <a:r>
              <a:rPr lang="en-US" dirty="0"/>
              <a:t>Pushing for actionable data:</a:t>
            </a:r>
            <a:br>
              <a:rPr lang="en-US" dirty="0"/>
            </a:br>
            <a:r>
              <a:rPr lang="en-US" dirty="0"/>
              <a:t>COVID-19 Data Portal</a:t>
            </a:r>
          </a:p>
        </p:txBody>
      </p:sp>
      <p:sp>
        <p:nvSpPr>
          <p:cNvPr id="3" name="Content Placeholder 2">
            <a:extLst>
              <a:ext uri="{FF2B5EF4-FFF2-40B4-BE49-F238E27FC236}">
                <a16:creationId xmlns:a16="http://schemas.microsoft.com/office/drawing/2014/main" id="{3BEF9FB0-4697-99EC-FF32-FED10012F18A}"/>
              </a:ext>
            </a:extLst>
          </p:cNvPr>
          <p:cNvSpPr>
            <a:spLocks noGrp="1"/>
          </p:cNvSpPr>
          <p:nvPr>
            <p:ph idx="1"/>
          </p:nvPr>
        </p:nvSpPr>
        <p:spPr>
          <a:xfrm>
            <a:off x="81023" y="2129742"/>
            <a:ext cx="8792044" cy="4728258"/>
          </a:xfrm>
        </p:spPr>
        <p:txBody>
          <a:bodyPr>
            <a:normAutofit fontScale="77500" lnSpcReduction="20000"/>
          </a:bodyPr>
          <a:lstStyle/>
          <a:p>
            <a:r>
              <a:rPr lang="en-GB" sz="3200" dirty="0"/>
              <a:t>EU/EMBL/Elixir alternative since April 2020</a:t>
            </a:r>
          </a:p>
          <a:p>
            <a:pPr lvl="1"/>
            <a:r>
              <a:rPr lang="en-GB" dirty="0"/>
              <a:t>“accelerating research through data sharing”, ca. 6 million sequences to date</a:t>
            </a:r>
          </a:p>
          <a:p>
            <a:pPr lvl="1"/>
            <a:r>
              <a:rPr lang="en-GB" dirty="0"/>
              <a:t>bulk downloads with no user tracking</a:t>
            </a:r>
          </a:p>
          <a:p>
            <a:pPr lvl="1"/>
            <a:r>
              <a:rPr lang="en-GB" dirty="0"/>
              <a:t>strong emphasis on interoperability </a:t>
            </a:r>
          </a:p>
          <a:p>
            <a:pPr lvl="1"/>
            <a:r>
              <a:rPr lang="en-GB" dirty="0"/>
              <a:t>includes / links with wide variety of data, including protein, expression, networks, imaging, even socio-economic data</a:t>
            </a:r>
          </a:p>
          <a:p>
            <a:pPr lvl="1"/>
            <a:r>
              <a:rPr lang="en-US" dirty="0"/>
              <a:t>provides full version history</a:t>
            </a:r>
          </a:p>
          <a:p>
            <a:pPr lvl="1"/>
            <a:r>
              <a:rPr lang="en-US" dirty="0"/>
              <a:t>links up to publications in which sequence was used </a:t>
            </a:r>
          </a:p>
          <a:p>
            <a:pPr lvl="1"/>
            <a:r>
              <a:rPr lang="en-US" dirty="0"/>
              <a:t>direct links to samples facilitating sourcing and cross-analysis</a:t>
            </a:r>
            <a:endParaRPr lang="en-GB" dirty="0"/>
          </a:p>
          <a:p>
            <a:pPr lvl="1"/>
            <a:endParaRPr lang="en-GB" sz="1600" dirty="0"/>
          </a:p>
          <a:p>
            <a:r>
              <a:rPr lang="en-GB" dirty="0"/>
              <a:t>Actionability: capacity to re-purpose data for novel goals and research settings</a:t>
            </a:r>
          </a:p>
          <a:p>
            <a:pPr lvl="1"/>
            <a:r>
              <a:rPr lang="en-GB" dirty="0"/>
              <a:t>Different from highly specific understandings of actionability within biomarkers research in oncology </a:t>
            </a:r>
          </a:p>
        </p:txBody>
      </p:sp>
    </p:spTree>
    <p:extLst>
      <p:ext uri="{BB962C8B-B14F-4D97-AF65-F5344CB8AC3E}">
        <p14:creationId xmlns:p14="http://schemas.microsoft.com/office/powerpoint/2010/main" val="17337767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Module.thmx</Template>
  <TotalTime>43969</TotalTime>
  <Words>1627</Words>
  <Application>Microsoft Office PowerPoint</Application>
  <PresentationFormat>On-screen Show (4:3)</PresentationFormat>
  <Paragraphs>166</Paragraphs>
  <Slides>17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Corbel</vt:lpstr>
      <vt:lpstr>GillSansRegular</vt:lpstr>
      <vt:lpstr>Helvetica Neue</vt:lpstr>
      <vt:lpstr>inherit</vt:lpstr>
      <vt:lpstr>Wingdings</vt:lpstr>
      <vt:lpstr>Wingdings 2</vt:lpstr>
      <vt:lpstr>Wingdings 3</vt:lpstr>
      <vt:lpstr>Module</vt:lpstr>
      <vt:lpstr>COVID-19 Genomic Data: Diverse Enough?</vt:lpstr>
      <vt:lpstr>Outline</vt:lpstr>
      <vt:lpstr>Genetic data sharing: a “success story”? </vt:lpstr>
      <vt:lpstr>Accountable data sharing: Global Initiative on Sharing All Influenza Data</vt:lpstr>
      <vt:lpstr>Accountable data sharing: Global Initiative on Sharing All Influenza Data</vt:lpstr>
      <vt:lpstr>Not open enough?</vt:lpstr>
      <vt:lpstr>Not Open Enough?</vt:lpstr>
      <vt:lpstr>Not open enough?</vt:lpstr>
      <vt:lpstr>Pushing for actionable data: COVID-19 Data Portal</vt:lpstr>
      <vt:lpstr>A Tale of Two Data Infrastructures</vt:lpstr>
      <vt:lpstr>A Tale of Two Data Infrastructures</vt:lpstr>
      <vt:lpstr>Our Findings Suggest</vt:lpstr>
      <vt:lpstr>Trade-off?</vt:lpstr>
      <vt:lpstr>Overcoming the ‘trade-off’ framing</vt:lpstr>
      <vt:lpstr>Data Representation </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Journeys in Biology &amp; Biomedicine? Epistemology of Data-Centric Biology and Biomedicine?</dc:title>
  <dc:creator>Sabina Leonelli</dc:creator>
  <cp:lastModifiedBy>Sheehan, Nathanael</cp:lastModifiedBy>
  <cp:revision>736</cp:revision>
  <dcterms:created xsi:type="dcterms:W3CDTF">2016-06-08T16:36:14Z</dcterms:created>
  <dcterms:modified xsi:type="dcterms:W3CDTF">2023-07-12T14:35:06Z</dcterms:modified>
</cp:coreProperties>
</file>